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docProps/custom.xml" ContentType="application/vnd.openxmlformats-officedocument.custom-properties+xml"/>
  <Override PartName="/ppt/notesSlides/notesSlide7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  <p:sldMasterId id="2147483697" r:id="rId2"/>
    <p:sldMasterId id="2147483710" r:id="rId3"/>
    <p:sldMasterId id="2147483723" r:id="rId4"/>
  </p:sldMasterIdLst>
  <p:notesMasterIdLst>
    <p:notesMasterId r:id="rId12"/>
  </p:notesMasterIdLst>
  <p:handoutMasterIdLst>
    <p:handoutMasterId r:id="rId13"/>
  </p:handoutMasterIdLst>
  <p:sldIdLst>
    <p:sldId id="404" r:id="rId5"/>
    <p:sldId id="405" r:id="rId6"/>
    <p:sldId id="406" r:id="rId7"/>
    <p:sldId id="407" r:id="rId8"/>
    <p:sldId id="408" r:id="rId9"/>
    <p:sldId id="409" r:id="rId10"/>
    <p:sldId id="410" r:id="rId11"/>
  </p:sldIdLst>
  <p:sldSz cx="9144000" cy="6858000" type="screen4x3"/>
  <p:notesSz cx="69469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66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80"/>
    <a:srgbClr val="0066CC"/>
    <a:srgbClr val="0033CC"/>
    <a:srgbClr val="33A62A"/>
    <a:srgbClr val="00CC00"/>
    <a:srgbClr val="E7FFE8"/>
    <a:srgbClr val="E2AC00"/>
    <a:srgbClr val="CCCC00"/>
    <a:srgbClr val="00CC66"/>
    <a:srgbClr val="FF00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566" autoAdjust="0"/>
    <p:restoredTop sz="94518" autoAdjust="0"/>
  </p:normalViewPr>
  <p:slideViewPr>
    <p:cSldViewPr>
      <p:cViewPr>
        <p:scale>
          <a:sx n="80" d="100"/>
          <a:sy n="80" d="100"/>
        </p:scale>
        <p:origin x="-954" y="4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4" y="91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175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5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8" rIns="92738" bIns="46368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Times New Roman" pitchFamily="18" charset="0"/>
              </a:defRPr>
            </a:lvl1pPr>
          </a:lstStyle>
          <a:p>
            <a:endParaRPr lang="hu-HU" dirty="0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099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8" rIns="92738" bIns="46368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Times New Roman" pitchFamily="18" charset="0"/>
              </a:defRPr>
            </a:lvl1pPr>
          </a:lstStyle>
          <a:p>
            <a:endParaRPr lang="hu-HU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099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8" rIns="92738" bIns="46368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Times New Roman" pitchFamily="18" charset="0"/>
              </a:defRPr>
            </a:lvl1pPr>
          </a:lstStyle>
          <a:p>
            <a:endParaRPr lang="hu-HU" dirty="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820150"/>
            <a:ext cx="30099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8" rIns="92738" bIns="46368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Times New Roman" pitchFamily="18" charset="0"/>
              </a:defRPr>
            </a:lvl1pPr>
          </a:lstStyle>
          <a:p>
            <a:fld id="{B11B8FDE-251F-4850-97C2-8F5AE74A648A}" type="slidenum">
              <a:rPr lang="hu-HU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38788408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21" tIns="0" rIns="19321" bIns="0" numCol="1" anchor="t" anchorCtr="0" compatLnSpc="1">
            <a:prstTxWarp prst="textNoShape">
              <a:avLst/>
            </a:prstTxWarp>
          </a:bodyPr>
          <a:lstStyle>
            <a:lvl1pPr defTabSz="925513">
              <a:defRPr sz="1200"/>
            </a:lvl1pPr>
          </a:lstStyle>
          <a:p>
            <a:endParaRPr lang="hu-HU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099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21" tIns="0" rIns="19321" bIns="0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endParaRPr lang="hu-HU" dirty="0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696913"/>
            <a:ext cx="4641850" cy="34813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5513" y="4410075"/>
            <a:ext cx="509587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2" tIns="46692" rIns="93382" bIns="466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099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21" tIns="0" rIns="19321" bIns="0" numCol="1" anchor="b" anchorCtr="0" compatLnSpc="1">
            <a:prstTxWarp prst="textNoShape">
              <a:avLst/>
            </a:prstTxWarp>
          </a:bodyPr>
          <a:lstStyle>
            <a:lvl1pPr defTabSz="925513">
              <a:defRPr sz="1200"/>
            </a:lvl1pPr>
          </a:lstStyle>
          <a:p>
            <a:endParaRPr lang="hu-HU" dirty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820150"/>
            <a:ext cx="30099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21" tIns="0" rIns="19321" bIns="0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B7C1CA10-ADB6-4BED-9ED4-A0784DA8DFB4}" type="slidenum">
              <a:rPr lang="hu-HU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33743509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sz="800" b="1" i="1" dirty="0" smtClean="0"/>
              <a:t>Projekt támogatója a MOL Gyermekgyógyító</a:t>
            </a:r>
            <a:r>
              <a:rPr lang="hu-HU" sz="800" b="1" i="1" baseline="0" dirty="0" smtClean="0"/>
              <a:t> Programja</a:t>
            </a:r>
            <a:endParaRPr lang="hu-HU" sz="800" b="1" i="1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1CA10-ADB6-4BED-9ED4-A0784DA8DFB4}" type="slidenum">
              <a:rPr lang="hu-HU" smtClean="0"/>
              <a:pPr/>
              <a:t>1</a:t>
            </a:fld>
            <a:endParaRPr lang="hu-H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sz="800" b="1" i="1" dirty="0" smtClean="0"/>
              <a:t>Projekt támogatója a MOL Gyermekgyógyító</a:t>
            </a:r>
            <a:r>
              <a:rPr lang="hu-HU" sz="800" b="1" i="1" baseline="0" dirty="0" smtClean="0"/>
              <a:t> Programja</a:t>
            </a:r>
            <a:endParaRPr lang="hu-HU" sz="800" b="1" i="1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1CA10-ADB6-4BED-9ED4-A0784DA8DFB4}" type="slidenum">
              <a:rPr lang="hu-HU" smtClean="0"/>
              <a:pPr/>
              <a:t>2</a:t>
            </a:fld>
            <a:endParaRPr lang="hu-H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sz="800" b="1" i="1" dirty="0" smtClean="0"/>
              <a:t>Projekt támogatója a MOL Gyermekgyógyító</a:t>
            </a:r>
            <a:r>
              <a:rPr lang="hu-HU" sz="800" b="1" i="1" baseline="0" dirty="0" smtClean="0"/>
              <a:t> Programja</a:t>
            </a:r>
            <a:endParaRPr lang="hu-HU" sz="800" b="1" i="1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1CA10-ADB6-4BED-9ED4-A0784DA8DFB4}" type="slidenum">
              <a:rPr lang="hu-HU" smtClean="0"/>
              <a:pPr/>
              <a:t>3</a:t>
            </a:fld>
            <a:endParaRPr lang="hu-H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sz="800" b="1" i="1" dirty="0" smtClean="0"/>
              <a:t>Projekt támogatója a MOL Gyermekgyógyító</a:t>
            </a:r>
            <a:r>
              <a:rPr lang="hu-HU" sz="800" b="1" i="1" baseline="0" dirty="0" smtClean="0"/>
              <a:t> Programja</a:t>
            </a:r>
            <a:endParaRPr lang="hu-HU" sz="800" b="1" i="1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1CA10-ADB6-4BED-9ED4-A0784DA8DFB4}" type="slidenum">
              <a:rPr lang="hu-HU" smtClean="0"/>
              <a:pPr/>
              <a:t>4</a:t>
            </a:fld>
            <a:endParaRPr lang="hu-H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sz="800" b="1" i="1" dirty="0" smtClean="0"/>
              <a:t>Projekt támogatója a MOL Gyermekgyógyító</a:t>
            </a:r>
            <a:r>
              <a:rPr lang="hu-HU" sz="800" b="1" i="1" baseline="0" dirty="0" smtClean="0"/>
              <a:t> Programja</a:t>
            </a:r>
            <a:endParaRPr lang="hu-HU" sz="800" b="1" i="1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1CA10-ADB6-4BED-9ED4-A0784DA8DFB4}" type="slidenum">
              <a:rPr lang="hu-HU" smtClean="0"/>
              <a:pPr/>
              <a:t>5</a:t>
            </a:fld>
            <a:endParaRPr lang="hu-H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sz="800" b="1" i="1" dirty="0" smtClean="0"/>
              <a:t>Projekt támogatója a MOL Gyermekgyógyító</a:t>
            </a:r>
            <a:r>
              <a:rPr lang="hu-HU" sz="800" b="1" i="1" baseline="0" dirty="0" smtClean="0"/>
              <a:t> Programja</a:t>
            </a:r>
            <a:endParaRPr lang="hu-HU" sz="800" b="1" i="1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1CA10-ADB6-4BED-9ED4-A0784DA8DFB4}" type="slidenum">
              <a:rPr lang="hu-HU" smtClean="0"/>
              <a:pPr/>
              <a:t>6</a:t>
            </a:fld>
            <a:endParaRPr lang="hu-H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sz="800" b="1" i="1" dirty="0" smtClean="0"/>
              <a:t>Projekt támogatója a MOL Gyermekgyógyító</a:t>
            </a:r>
            <a:r>
              <a:rPr lang="hu-HU" sz="800" b="1" i="1" baseline="0" dirty="0" smtClean="0"/>
              <a:t> Programja</a:t>
            </a:r>
            <a:endParaRPr lang="hu-HU" sz="800" b="1" i="1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1CA10-ADB6-4BED-9ED4-A0784DA8DFB4}" type="slidenum">
              <a:rPr lang="hu-HU" smtClean="0"/>
              <a:pPr/>
              <a:t>7</a:t>
            </a:fld>
            <a:endParaRPr lang="hu-H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543800" cy="194421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44804-ACEA-4B44-9739-5DE6BE3868E2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  <p:transition spd="slow"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9F4C-746F-4F2B-854F-211E3E73A9A6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  <p:transition spd="slow"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152-23DA-476B-8BBB-CBF55A1C11A4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  <p:transition spd="slow">
    <p:strips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543800" cy="194421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44804-ACEA-4B44-9739-5DE6BE3868E2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4034648522"/>
      </p:ext>
    </p:extLst>
  </p:cSld>
  <p:clrMapOvr>
    <a:masterClrMapping/>
  </p:clrMapOvr>
  <p:transition spd="slow">
    <p:strips dir="r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648AF-02A9-4B3E-B65A-0DFC97508DDE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3373560721"/>
      </p:ext>
    </p:extLst>
  </p:cSld>
  <p:clrMapOvr>
    <a:masterClrMapping/>
  </p:clrMapOvr>
  <p:transition spd="slow">
    <p:strips dir="r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0742D-60D7-4B12-9EFE-ADAD33196984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866918763"/>
      </p:ext>
    </p:extLst>
  </p:cSld>
  <p:clrMapOvr>
    <a:masterClrMapping/>
  </p:clrMapOvr>
  <p:transition spd="slow">
    <p:strips dir="r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211F-5B31-4970-9758-96135014B122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471383925"/>
      </p:ext>
    </p:extLst>
  </p:cSld>
  <p:clrMapOvr>
    <a:masterClrMapping/>
  </p:clrMapOvr>
  <p:transition spd="slow">
    <p:strips dir="r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57B24-1021-477D-A7D1-22614B1609C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602426614"/>
      </p:ext>
    </p:extLst>
  </p:cSld>
  <p:clrMapOvr>
    <a:masterClrMapping/>
  </p:clrMapOvr>
  <p:transition spd="slow">
    <p:strips dir="r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D0692-7A28-45BF-972C-7460DCAD918F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307735464"/>
      </p:ext>
    </p:extLst>
  </p:cSld>
  <p:clrMapOvr>
    <a:masterClrMapping/>
  </p:clrMapOvr>
  <p:transition spd="slow">
    <p:strips dir="r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E76A8-232A-4535-A976-ABCEF9FF1162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3939521218"/>
      </p:ext>
    </p:extLst>
  </p:cSld>
  <p:clrMapOvr>
    <a:masterClrMapping/>
  </p:clrMapOvr>
  <p:transition spd="slow">
    <p:strips dir="r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876F-09E7-4264-9F09-DCA1E5E2AC42}" type="slidenum">
              <a:rPr lang="hu-HU" smtClean="0"/>
              <a:pPr/>
              <a:t>‹#›</a:t>
            </a:fld>
            <a:endParaRPr lang="hu-HU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1186191"/>
      </p:ext>
    </p:extLst>
  </p:cSld>
  <p:clrMapOvr>
    <a:masterClrMapping/>
  </p:clrMapOvr>
  <p:transition spd="slow"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648AF-02A9-4B3E-B65A-0DFC97508DDE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  <p:transition spd="slow">
    <p:strips dir="r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dirty="0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0302ACD-991A-47FE-B150-10448E05160B}" type="slidenum">
              <a:rPr lang="hu-HU" smtClean="0"/>
              <a:pPr/>
              <a:t>‹#›</a:t>
            </a:fld>
            <a:endParaRPr lang="hu-HU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324494263"/>
      </p:ext>
    </p:extLst>
  </p:cSld>
  <p:clrMapOvr>
    <a:masterClrMapping/>
  </p:clrMapOvr>
  <p:transition spd="slow">
    <p:strips dir="r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9F4C-746F-4F2B-854F-211E3E73A9A6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07435354"/>
      </p:ext>
    </p:extLst>
  </p:cSld>
  <p:clrMapOvr>
    <a:masterClrMapping/>
  </p:clrMapOvr>
  <p:transition spd="slow">
    <p:strips dir="r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152-23DA-476B-8BBB-CBF55A1C11A4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995539710"/>
      </p:ext>
    </p:extLst>
  </p:cSld>
  <p:clrMapOvr>
    <a:masterClrMapping/>
  </p:clrMapOvr>
  <p:transition spd="slow">
    <p:strips dir="rd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Cím, szöveg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819150"/>
            <a:ext cx="6191250" cy="533400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1042988" y="1628775"/>
            <a:ext cx="3487737" cy="446405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83125" y="1628775"/>
            <a:ext cx="3489325" cy="446405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838200" y="6248400"/>
            <a:ext cx="2667000" cy="304800"/>
          </a:xfrm>
        </p:spPr>
        <p:txBody>
          <a:bodyPr/>
          <a:lstStyle>
            <a:lvl1pPr>
              <a:defRPr/>
            </a:lvl1pPr>
          </a:lstStyle>
          <a:p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581400" y="6248400"/>
            <a:ext cx="3886200" cy="304800"/>
          </a:xfrm>
        </p:spPr>
        <p:txBody>
          <a:bodyPr/>
          <a:lstStyle>
            <a:lvl1pPr>
              <a:defRPr/>
            </a:lvl1pPr>
          </a:lstStyle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685800" cy="304800"/>
          </a:xfrm>
        </p:spPr>
        <p:txBody>
          <a:bodyPr/>
          <a:lstStyle>
            <a:lvl1pPr>
              <a:defRPr/>
            </a:lvl1pPr>
          </a:lstStyle>
          <a:p>
            <a:fld id="{EB8B93B8-B82E-4FCD-97F0-A606DA92D708}" type="slidenum">
              <a:rPr lang="hu-HU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017853882"/>
      </p:ext>
    </p:extLst>
  </p:cSld>
  <p:clrMapOvr>
    <a:masterClrMapping/>
  </p:clrMapOvr>
  <p:transition spd="slow">
    <p:strips dir="rd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543800" cy="194421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44804-ACEA-4B44-9739-5DE6BE3868E2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624090137"/>
      </p:ext>
    </p:extLst>
  </p:cSld>
  <p:clrMapOvr>
    <a:masterClrMapping/>
  </p:clrMapOvr>
  <p:transition spd="slow">
    <p:strips dir="rd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648AF-02A9-4B3E-B65A-0DFC97508DDE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04897694"/>
      </p:ext>
    </p:extLst>
  </p:cSld>
  <p:clrMapOvr>
    <a:masterClrMapping/>
  </p:clrMapOvr>
  <p:transition spd="slow">
    <p:strips dir="rd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0742D-60D7-4B12-9EFE-ADAD33196984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975186610"/>
      </p:ext>
    </p:extLst>
  </p:cSld>
  <p:clrMapOvr>
    <a:masterClrMapping/>
  </p:clrMapOvr>
  <p:transition spd="slow">
    <p:strips dir="rd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211F-5B31-4970-9758-96135014B122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735234713"/>
      </p:ext>
    </p:extLst>
  </p:cSld>
  <p:clrMapOvr>
    <a:masterClrMapping/>
  </p:clrMapOvr>
  <p:transition spd="slow">
    <p:strips dir="rd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57B24-1021-477D-A7D1-22614B1609C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512074378"/>
      </p:ext>
    </p:extLst>
  </p:cSld>
  <p:clrMapOvr>
    <a:masterClrMapping/>
  </p:clrMapOvr>
  <p:transition spd="slow">
    <p:strips dir="rd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D0692-7A28-45BF-972C-7460DCAD918F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56676980"/>
      </p:ext>
    </p:extLst>
  </p:cSld>
  <p:clrMapOvr>
    <a:masterClrMapping/>
  </p:clrMapOvr>
  <p:transition spd="slow"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0742D-60D7-4B12-9EFE-ADAD33196984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  <p:transition spd="slow">
    <p:strips dir="rd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E76A8-232A-4535-A976-ABCEF9FF1162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321205638"/>
      </p:ext>
    </p:extLst>
  </p:cSld>
  <p:clrMapOvr>
    <a:masterClrMapping/>
  </p:clrMapOvr>
  <p:transition spd="slow">
    <p:strips dir="rd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876F-09E7-4264-9F09-DCA1E5E2AC42}" type="slidenum">
              <a:rPr lang="hu-HU" smtClean="0"/>
              <a:pPr/>
              <a:t>‹#›</a:t>
            </a:fld>
            <a:endParaRPr lang="hu-HU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98658021"/>
      </p:ext>
    </p:extLst>
  </p:cSld>
  <p:clrMapOvr>
    <a:masterClrMapping/>
  </p:clrMapOvr>
  <p:transition spd="slow">
    <p:strips dir="rd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dirty="0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0302ACD-991A-47FE-B150-10448E05160B}" type="slidenum">
              <a:rPr lang="hu-HU" smtClean="0"/>
              <a:pPr/>
              <a:t>‹#›</a:t>
            </a:fld>
            <a:endParaRPr lang="hu-HU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999449385"/>
      </p:ext>
    </p:extLst>
  </p:cSld>
  <p:clrMapOvr>
    <a:masterClrMapping/>
  </p:clrMapOvr>
  <p:transition spd="slow">
    <p:strips dir="rd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9F4C-746F-4F2B-854F-211E3E73A9A6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423925086"/>
      </p:ext>
    </p:extLst>
  </p:cSld>
  <p:clrMapOvr>
    <a:masterClrMapping/>
  </p:clrMapOvr>
  <p:transition spd="slow">
    <p:strips dir="rd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152-23DA-476B-8BBB-CBF55A1C11A4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490706670"/>
      </p:ext>
    </p:extLst>
  </p:cSld>
  <p:clrMapOvr>
    <a:masterClrMapping/>
  </p:clrMapOvr>
  <p:transition spd="slow">
    <p:strips dir="rd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Cím, szöveg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819150"/>
            <a:ext cx="6191250" cy="533400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1042988" y="1628775"/>
            <a:ext cx="3487737" cy="446405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83125" y="1628775"/>
            <a:ext cx="3489325" cy="446405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838200" y="6248400"/>
            <a:ext cx="2667000" cy="304800"/>
          </a:xfrm>
        </p:spPr>
        <p:txBody>
          <a:bodyPr/>
          <a:lstStyle>
            <a:lvl1pPr>
              <a:defRPr/>
            </a:lvl1pPr>
          </a:lstStyle>
          <a:p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581400" y="6248400"/>
            <a:ext cx="3886200" cy="304800"/>
          </a:xfrm>
        </p:spPr>
        <p:txBody>
          <a:bodyPr/>
          <a:lstStyle>
            <a:lvl1pPr>
              <a:defRPr/>
            </a:lvl1pPr>
          </a:lstStyle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685800" cy="304800"/>
          </a:xfrm>
        </p:spPr>
        <p:txBody>
          <a:bodyPr/>
          <a:lstStyle>
            <a:lvl1pPr>
              <a:defRPr/>
            </a:lvl1pPr>
          </a:lstStyle>
          <a:p>
            <a:fld id="{EB8B93B8-B82E-4FCD-97F0-A606DA92D708}" type="slidenum">
              <a:rPr lang="hu-HU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477672454"/>
      </p:ext>
    </p:extLst>
  </p:cSld>
  <p:clrMapOvr>
    <a:masterClrMapping/>
  </p:clrMapOvr>
  <p:transition spd="slow">
    <p:strips dir="rd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543800" cy="194421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44804-ACEA-4B44-9739-5DE6BE3868E2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790709394"/>
      </p:ext>
    </p:extLst>
  </p:cSld>
  <p:clrMapOvr>
    <a:masterClrMapping/>
  </p:clrMapOvr>
  <p:transition spd="slow">
    <p:strips dir="rd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648AF-02A9-4B3E-B65A-0DFC97508DDE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373598033"/>
      </p:ext>
    </p:extLst>
  </p:cSld>
  <p:clrMapOvr>
    <a:masterClrMapping/>
  </p:clrMapOvr>
  <p:transition spd="slow">
    <p:strips dir="rd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0742D-60D7-4B12-9EFE-ADAD33196984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3695289102"/>
      </p:ext>
    </p:extLst>
  </p:cSld>
  <p:clrMapOvr>
    <a:masterClrMapping/>
  </p:clrMapOvr>
  <p:transition spd="slow">
    <p:strips dir="rd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211F-5B31-4970-9758-96135014B122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942026456"/>
      </p:ext>
    </p:extLst>
  </p:cSld>
  <p:clrMapOvr>
    <a:masterClrMapping/>
  </p:clrMapOvr>
  <p:transition spd="slow"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211F-5B31-4970-9758-96135014B122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  <p:transition spd="slow">
    <p:strips dir="rd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57B24-1021-477D-A7D1-22614B1609C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120710439"/>
      </p:ext>
    </p:extLst>
  </p:cSld>
  <p:clrMapOvr>
    <a:masterClrMapping/>
  </p:clrMapOvr>
  <p:transition spd="slow">
    <p:strips dir="rd"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D0692-7A28-45BF-972C-7460DCAD918F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3136402372"/>
      </p:ext>
    </p:extLst>
  </p:cSld>
  <p:clrMapOvr>
    <a:masterClrMapping/>
  </p:clrMapOvr>
  <p:transition spd="slow">
    <p:strips dir="rd"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E76A8-232A-4535-A976-ABCEF9FF1162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952739812"/>
      </p:ext>
    </p:extLst>
  </p:cSld>
  <p:clrMapOvr>
    <a:masterClrMapping/>
  </p:clrMapOvr>
  <p:transition spd="slow">
    <p:strips dir="rd"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876F-09E7-4264-9F09-DCA1E5E2AC42}" type="slidenum">
              <a:rPr lang="hu-HU" smtClean="0"/>
              <a:pPr/>
              <a:t>‹#›</a:t>
            </a:fld>
            <a:endParaRPr lang="hu-HU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10185756"/>
      </p:ext>
    </p:extLst>
  </p:cSld>
  <p:clrMapOvr>
    <a:masterClrMapping/>
  </p:clrMapOvr>
  <p:transition spd="slow">
    <p:strips dir="rd"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dirty="0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0302ACD-991A-47FE-B150-10448E05160B}" type="slidenum">
              <a:rPr lang="hu-HU" smtClean="0"/>
              <a:pPr/>
              <a:t>‹#›</a:t>
            </a:fld>
            <a:endParaRPr lang="hu-HU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588713762"/>
      </p:ext>
    </p:extLst>
  </p:cSld>
  <p:clrMapOvr>
    <a:masterClrMapping/>
  </p:clrMapOvr>
  <p:transition spd="slow">
    <p:strips dir="rd"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9F4C-746F-4F2B-854F-211E3E73A9A6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678590520"/>
      </p:ext>
    </p:extLst>
  </p:cSld>
  <p:clrMapOvr>
    <a:masterClrMapping/>
  </p:clrMapOvr>
  <p:transition spd="slow">
    <p:strips dir="rd"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152-23DA-476B-8BBB-CBF55A1C11A4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196320379"/>
      </p:ext>
    </p:extLst>
  </p:cSld>
  <p:clrMapOvr>
    <a:masterClrMapping/>
  </p:clrMapOvr>
  <p:transition spd="slow">
    <p:strips dir="rd"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Cím, szöveg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819150"/>
            <a:ext cx="6191250" cy="533400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1042988" y="1628775"/>
            <a:ext cx="3487737" cy="446405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83125" y="1628775"/>
            <a:ext cx="3489325" cy="446405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838200" y="6248400"/>
            <a:ext cx="2667000" cy="304800"/>
          </a:xfrm>
        </p:spPr>
        <p:txBody>
          <a:bodyPr/>
          <a:lstStyle>
            <a:lvl1pPr>
              <a:defRPr/>
            </a:lvl1pPr>
          </a:lstStyle>
          <a:p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581400" y="6248400"/>
            <a:ext cx="3886200" cy="304800"/>
          </a:xfrm>
        </p:spPr>
        <p:txBody>
          <a:bodyPr/>
          <a:lstStyle>
            <a:lvl1pPr>
              <a:defRPr/>
            </a:lvl1pPr>
          </a:lstStyle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685800" cy="304800"/>
          </a:xfrm>
        </p:spPr>
        <p:txBody>
          <a:bodyPr/>
          <a:lstStyle>
            <a:lvl1pPr>
              <a:defRPr/>
            </a:lvl1pPr>
          </a:lstStyle>
          <a:p>
            <a:fld id="{EB8B93B8-B82E-4FCD-97F0-A606DA92D708}" type="slidenum">
              <a:rPr lang="hu-HU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851213149"/>
      </p:ext>
    </p:extLst>
  </p:cSld>
  <p:clrMapOvr>
    <a:masterClrMapping/>
  </p:clrMapOvr>
  <p:transition spd="slow"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57B24-1021-477D-A7D1-22614B1609CA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  <p:transition spd="slow"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D0692-7A28-45BF-972C-7460DCAD918F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  <p:transition spd="slow"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E76A8-232A-4535-A976-ABCEF9FF1162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  <p:transition spd="slow"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9876F-09E7-4264-9F09-DCA1E5E2AC42}" type="slidenum">
              <a:rPr lang="hu-HU" smtClean="0"/>
              <a:pPr/>
              <a:t>‹#›</a:t>
            </a:fld>
            <a:endParaRPr lang="hu-HU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</p:spTree>
  </p:cSld>
  <p:clrMapOvr>
    <a:masterClrMapping/>
  </p:clrMapOvr>
  <p:transition spd="slow"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dirty="0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0302ACD-991A-47FE-B150-10448E05160B}" type="slidenum">
              <a:rPr lang="hu-HU" smtClean="0"/>
              <a:pPr/>
              <a:t>‹#›</a:t>
            </a:fld>
            <a:endParaRPr lang="hu-HU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u-HU" dirty="0"/>
          </a:p>
        </p:txBody>
      </p:sp>
    </p:spTree>
  </p:cSld>
  <p:clrMapOvr>
    <a:masterClrMapping/>
  </p:clrMapOvr>
  <p:transition spd="slow"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839544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985088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FEC7F23-DA7F-4562-A597-4E5033CFA73A}" type="slidenum">
              <a:rPr lang="hu-HU" smtClean="0"/>
              <a:pPr/>
              <a:t>‹#›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endParaRPr lang="hu-H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strips dir="rd"/>
  </p:transition>
  <p:hf hdr="0" ftr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rgbClr val="E2A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839544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6002104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FEC7F23-DA7F-4562-A597-4E5033CFA73A}" type="slidenum">
              <a:rPr lang="hu-HU" smtClean="0"/>
              <a:pPr/>
              <a:t>‹#›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3832412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p:transition spd="slow">
    <p:strips dir="rd"/>
  </p:transition>
  <p:hf hdr="0" ftr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rgbClr val="E2AC00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839544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6002104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FEC7F23-DA7F-4562-A597-4E5033CFA73A}" type="slidenum">
              <a:rPr lang="hu-HU" smtClean="0"/>
              <a:pPr/>
              <a:t>‹#›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313466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</p:sldLayoutIdLst>
  <p:transition spd="slow">
    <p:strips dir="rd"/>
  </p:transition>
  <p:hf hdr="0" ftr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rgbClr val="000080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rgbClr val="00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839544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6002104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FEC7F23-DA7F-4562-A597-4E5033CFA73A}" type="slidenum">
              <a:rPr lang="hu-HU" smtClean="0"/>
              <a:pPr/>
              <a:t>‹#›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1578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</p:sldLayoutIdLst>
  <p:transition spd="slow">
    <p:strips dir="rd"/>
  </p:transition>
  <p:hf hdr="0" ftr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rgbClr val="00CC00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8460432" y="0"/>
            <a:ext cx="683568" cy="5877272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" name="Téglalap 8"/>
          <p:cNvSpPr/>
          <p:nvPr/>
        </p:nvSpPr>
        <p:spPr>
          <a:xfrm>
            <a:off x="2699792" y="4286256"/>
            <a:ext cx="6444208" cy="64807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0000">
                <a:srgbClr val="75E375"/>
              </a:gs>
              <a:gs pos="100000">
                <a:srgbClr val="00CC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8" name="Téglalap 7"/>
          <p:cNvSpPr/>
          <p:nvPr/>
        </p:nvSpPr>
        <p:spPr>
          <a:xfrm>
            <a:off x="2699792" y="3643314"/>
            <a:ext cx="6444208" cy="64807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0000">
                <a:srgbClr val="8383C1"/>
              </a:gs>
              <a:gs pos="100000">
                <a:srgbClr val="00008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7" name="Téglalap 6"/>
          <p:cNvSpPr/>
          <p:nvPr/>
        </p:nvSpPr>
        <p:spPr>
          <a:xfrm>
            <a:off x="2699792" y="3071810"/>
            <a:ext cx="6444208" cy="648072"/>
          </a:xfrm>
          <a:prstGeom prst="rect">
            <a:avLst/>
          </a:prstGeom>
          <a:gradFill flip="none" rotWithShape="1">
            <a:gsLst>
              <a:gs pos="70000">
                <a:srgbClr val="FFDD77"/>
              </a:gs>
              <a:gs pos="0">
                <a:schemeClr val="bg1"/>
              </a:gs>
              <a:gs pos="100000">
                <a:srgbClr val="FFC0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3" name="Téglalap 2"/>
          <p:cNvSpPr/>
          <p:nvPr/>
        </p:nvSpPr>
        <p:spPr>
          <a:xfrm>
            <a:off x="2699792" y="2428868"/>
            <a:ext cx="6444208" cy="648072"/>
          </a:xfrm>
          <a:prstGeom prst="rect">
            <a:avLst/>
          </a:prstGeom>
          <a:gradFill flip="none" rotWithShape="1">
            <a:gsLst>
              <a:gs pos="70000">
                <a:srgbClr val="FF8888"/>
              </a:gs>
              <a:gs pos="0">
                <a:schemeClr val="bg1"/>
              </a:gs>
              <a:gs pos="100000">
                <a:srgbClr val="FF00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00100" y="500042"/>
            <a:ext cx="7416800" cy="1800225"/>
          </a:xfrm>
        </p:spPr>
        <p:txBody>
          <a:bodyPr>
            <a:noAutofit/>
          </a:bodyPr>
          <a:lstStyle/>
          <a:p>
            <a:r>
              <a:rPr lang="hu-HU" sz="4000" dirty="0" smtClean="0"/>
              <a:t/>
            </a:r>
            <a:br>
              <a:rPr lang="hu-HU" sz="4000" dirty="0" smtClean="0"/>
            </a:br>
            <a:endParaRPr lang="hu-HU" sz="4000" dirty="0">
              <a:solidFill>
                <a:srgbClr val="7030A0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98960" y="2428868"/>
            <a:ext cx="6945040" cy="4429132"/>
          </a:xfrm>
        </p:spPr>
        <p:txBody>
          <a:bodyPr>
            <a:normAutofit/>
          </a:bodyPr>
          <a:lstStyle/>
          <a:p>
            <a:pPr algn="r">
              <a:lnSpc>
                <a:spcPct val="80000"/>
              </a:lnSpc>
            </a:pPr>
            <a:endParaRPr lang="hu-HU" sz="1600" b="1" i="1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r>
              <a:rPr lang="hu-H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</a:t>
            </a:r>
            <a:r>
              <a:rPr lang="hu-HU" sz="1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„Helló barátom!" - közösségi szolgálatra felkészítő tréning sorozat</a:t>
            </a:r>
            <a:endParaRPr lang="hu-HU" sz="14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endParaRPr lang="hu-HU" sz="1600" b="1" i="1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endParaRPr lang="hu-HU" sz="1600" b="1" i="1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r>
              <a:rPr lang="hu-HU" sz="16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„</a:t>
            </a:r>
            <a:r>
              <a:rPr lang="fi-FI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Tanévzáró Suli – Buli</a:t>
            </a:r>
            <a:r>
              <a:rPr lang="hu-H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”</a:t>
            </a:r>
          </a:p>
          <a:p>
            <a:pPr>
              <a:lnSpc>
                <a:spcPct val="80000"/>
              </a:lnSpc>
            </a:pPr>
            <a:endParaRPr lang="hu-HU" sz="1600" b="1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hu-HU" sz="16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„Helló nyár, helló barátom!” - komplex nyári vakáció </a:t>
            </a:r>
          </a:p>
          <a:p>
            <a:pPr>
              <a:lnSpc>
                <a:spcPct val="80000"/>
              </a:lnSpc>
            </a:pPr>
            <a:endParaRPr lang="hu-HU" sz="1600" b="1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hu-HU" sz="16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„Viszlát barátom!” – érzékenyítő tréning  nap                  </a:t>
            </a:r>
          </a:p>
        </p:txBody>
      </p:sp>
      <p:sp>
        <p:nvSpPr>
          <p:cNvPr id="5" name="Téglalap 4"/>
          <p:cNvSpPr/>
          <p:nvPr/>
        </p:nvSpPr>
        <p:spPr>
          <a:xfrm>
            <a:off x="8460432" y="6525344"/>
            <a:ext cx="683568" cy="332656"/>
          </a:xfrm>
          <a:prstGeom prst="rect">
            <a:avLst/>
          </a:prstGeom>
          <a:solidFill>
            <a:srgbClr val="00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6" name="Téglalap 15"/>
          <p:cNvSpPr/>
          <p:nvPr/>
        </p:nvSpPr>
        <p:spPr>
          <a:xfrm>
            <a:off x="2714612" y="4929198"/>
            <a:ext cx="6429388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1600" b="1" i="1" dirty="0" smtClean="0">
                <a:solidFill>
                  <a:schemeClr val="tx1"/>
                </a:solidFill>
              </a:rPr>
              <a:t>       „KÖSZ barátom!” – záró rendezvény</a:t>
            </a:r>
            <a:endParaRPr lang="hu-HU" sz="1600" b="1" i="1" dirty="0">
              <a:solidFill>
                <a:schemeClr val="tx1"/>
              </a:solidFill>
            </a:endParaRPr>
          </a:p>
        </p:txBody>
      </p:sp>
      <p:pic>
        <p:nvPicPr>
          <p:cNvPr id="14" name="Picture 2" descr="C:\Users\Béla\Pictures\Program logok\MOL2015 - köszi\Iskola Logó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58082" y="214290"/>
            <a:ext cx="1080000" cy="1019368"/>
          </a:xfrm>
          <a:prstGeom prst="rect">
            <a:avLst/>
          </a:prstGeom>
          <a:noFill/>
        </p:spPr>
      </p:pic>
      <p:pic>
        <p:nvPicPr>
          <p:cNvPr id="17" name="Kép 16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98" y="285728"/>
            <a:ext cx="1004628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églalap 17"/>
          <p:cNvSpPr/>
          <p:nvPr/>
        </p:nvSpPr>
        <p:spPr>
          <a:xfrm>
            <a:off x="1928794" y="428604"/>
            <a:ext cx="5500726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000" b="1" dirty="0" smtClean="0">
                <a:solidFill>
                  <a:srgbClr val="000080"/>
                </a:solidFill>
              </a:rPr>
              <a:t>KÖSZ! PROGRAM 2015</a:t>
            </a:r>
            <a:br>
              <a:rPr lang="hu-HU" sz="2000" b="1" dirty="0" smtClean="0">
                <a:solidFill>
                  <a:srgbClr val="000080"/>
                </a:solidFill>
              </a:rPr>
            </a:br>
            <a:r>
              <a:rPr lang="hu-HU" b="1" dirty="0" smtClean="0">
                <a:solidFill>
                  <a:srgbClr val="000080"/>
                </a:solidFill>
              </a:rPr>
              <a:t/>
            </a:r>
            <a:br>
              <a:rPr lang="hu-HU" b="1" dirty="0" smtClean="0">
                <a:solidFill>
                  <a:srgbClr val="000080"/>
                </a:solidFill>
              </a:rPr>
            </a:br>
            <a:r>
              <a:rPr lang="hu-HU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,,Helló nyár, helló barátom!" </a:t>
            </a:r>
            <a:br>
              <a:rPr lang="hu-HU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</a:br>
            <a:r>
              <a:rPr lang="hu-HU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– </a:t>
            </a:r>
            <a:br>
              <a:rPr lang="hu-HU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</a:br>
            <a:r>
              <a:rPr lang="hu-HU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komplex nyári vakációs program sorozat </a:t>
            </a:r>
            <a:br>
              <a:rPr lang="hu-HU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</a:br>
            <a:r>
              <a:rPr lang="hu-HU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értelmi sérült és vagy autista gyerekekért</a:t>
            </a:r>
            <a:endParaRPr lang="hu-HU" dirty="0">
              <a:solidFill>
                <a:srgbClr val="000080"/>
              </a:solidFill>
            </a:endParaRPr>
          </a:p>
        </p:txBody>
      </p:sp>
      <p:pic>
        <p:nvPicPr>
          <p:cNvPr id="19" name="Picture 1" descr="C:\Users\Béla\Pictures\Program logok\MOL2015 - köszi\osszesitettlog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57818" y="6143644"/>
            <a:ext cx="2605979" cy="534582"/>
          </a:xfrm>
          <a:prstGeom prst="rect">
            <a:avLst/>
          </a:prstGeom>
          <a:noFill/>
        </p:spPr>
      </p:pic>
      <p:sp>
        <p:nvSpPr>
          <p:cNvPr id="20" name="Téglalap 19"/>
          <p:cNvSpPr/>
          <p:nvPr/>
        </p:nvSpPr>
        <p:spPr>
          <a:xfrm>
            <a:off x="1928794" y="4721662"/>
            <a:ext cx="314327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b="1" i="1" dirty="0" smtClean="0"/>
          </a:p>
          <a:p>
            <a:endParaRPr lang="hu-HU" b="1" i="1" dirty="0" smtClean="0"/>
          </a:p>
          <a:p>
            <a:endParaRPr lang="hu-HU" b="1" i="1" dirty="0" smtClean="0"/>
          </a:p>
          <a:p>
            <a:endParaRPr lang="hu-HU" b="1" i="1" dirty="0" smtClean="0"/>
          </a:p>
          <a:p>
            <a:endParaRPr lang="hu-HU" b="1" i="1" dirty="0" smtClean="0"/>
          </a:p>
          <a:p>
            <a:endParaRPr lang="hu-HU" b="1" i="1" dirty="0" smtClean="0"/>
          </a:p>
          <a:p>
            <a:r>
              <a:rPr lang="hu-HU" b="1" i="1" dirty="0" smtClean="0"/>
              <a:t>                  </a:t>
            </a:r>
            <a:r>
              <a:rPr lang="hu-HU" sz="1200" b="1" i="1" dirty="0" smtClean="0"/>
              <a:t>A projekt  támogatója </a:t>
            </a:r>
            <a:endParaRPr lang="hu-HU" sz="1200" dirty="0"/>
          </a:p>
        </p:txBody>
      </p:sp>
      <p:pic>
        <p:nvPicPr>
          <p:cNvPr id="1027" name="Picture 3" descr="C:\Users\Béla\Pictures\Program logok\MOL2015 - köszi\kosz-logo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42844" y="142852"/>
            <a:ext cx="1512000" cy="68284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8460432" y="0"/>
            <a:ext cx="683568" cy="5877272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727200" y="500063"/>
            <a:ext cx="7416800" cy="1800225"/>
          </a:xfrm>
        </p:spPr>
        <p:txBody>
          <a:bodyPr>
            <a:noAutofit/>
          </a:bodyPr>
          <a:lstStyle/>
          <a:p>
            <a:r>
              <a:rPr lang="hu-HU" sz="4000" dirty="0" smtClean="0"/>
              <a:t/>
            </a:r>
            <a:br>
              <a:rPr lang="hu-HU" sz="4000" dirty="0" smtClean="0"/>
            </a:br>
            <a:endParaRPr lang="hu-HU" sz="4000" dirty="0">
              <a:solidFill>
                <a:srgbClr val="7030A0"/>
              </a:solidFill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8460432" y="6525344"/>
            <a:ext cx="683568" cy="332656"/>
          </a:xfrm>
          <a:prstGeom prst="rect">
            <a:avLst/>
          </a:prstGeom>
          <a:solidFill>
            <a:srgbClr val="00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pic>
        <p:nvPicPr>
          <p:cNvPr id="14" name="Picture 2" descr="C:\Users\Béla\Pictures\Program logok\MOL2015 - köszi\Iskola Logó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20" y="357166"/>
            <a:ext cx="792000" cy="747536"/>
          </a:xfrm>
          <a:prstGeom prst="rect">
            <a:avLst/>
          </a:prstGeom>
          <a:noFill/>
        </p:spPr>
      </p:pic>
      <p:pic>
        <p:nvPicPr>
          <p:cNvPr id="17" name="Kép 16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57950" y="214290"/>
            <a:ext cx="1004628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églalap 17"/>
          <p:cNvSpPr/>
          <p:nvPr/>
        </p:nvSpPr>
        <p:spPr>
          <a:xfrm>
            <a:off x="1928794" y="214290"/>
            <a:ext cx="54292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000" b="1" dirty="0" smtClean="0">
                <a:solidFill>
                  <a:srgbClr val="000080"/>
                </a:solidFill>
              </a:rPr>
              <a:t>KÖSZ! PROGRAM 2015</a:t>
            </a:r>
            <a:br>
              <a:rPr lang="hu-HU" sz="2000" b="1" dirty="0" smtClean="0">
                <a:solidFill>
                  <a:srgbClr val="000080"/>
                </a:solidFill>
              </a:rPr>
            </a:br>
            <a:r>
              <a:rPr lang="hu-HU" sz="2000" b="1" dirty="0" smtClean="0">
                <a:solidFill>
                  <a:srgbClr val="000080"/>
                </a:solidFill>
              </a:rPr>
              <a:t/>
            </a:r>
            <a:br>
              <a:rPr lang="hu-HU" sz="2000" b="1" dirty="0" smtClean="0">
                <a:solidFill>
                  <a:srgbClr val="000080"/>
                </a:solidFill>
              </a:rPr>
            </a:br>
            <a: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,,Helló nyár, helló barátom!" </a:t>
            </a:r>
            <a:b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</a:br>
            <a: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– </a:t>
            </a:r>
            <a:b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</a:br>
            <a: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komplex nyári vakációs program sorozat </a:t>
            </a:r>
            <a:b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</a:br>
            <a: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értelmi sérült és vagy autista gyerekekért</a:t>
            </a:r>
            <a:endParaRPr lang="hu-HU" sz="2000" dirty="0">
              <a:solidFill>
                <a:srgbClr val="000080"/>
              </a:solidFill>
            </a:endParaRPr>
          </a:p>
        </p:txBody>
      </p:sp>
      <p:pic>
        <p:nvPicPr>
          <p:cNvPr id="19" name="Picture 1" descr="C:\Users\Béla\Pictures\Program logok\MOL2015 - köszi\osszesitettlog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57818" y="6143644"/>
            <a:ext cx="2605979" cy="534582"/>
          </a:xfrm>
          <a:prstGeom prst="rect">
            <a:avLst/>
          </a:prstGeom>
          <a:noFill/>
        </p:spPr>
      </p:pic>
      <p:sp>
        <p:nvSpPr>
          <p:cNvPr id="20" name="Téglalap 19"/>
          <p:cNvSpPr/>
          <p:nvPr/>
        </p:nvSpPr>
        <p:spPr>
          <a:xfrm>
            <a:off x="1928794" y="4721662"/>
            <a:ext cx="3143272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sz="1400" b="1" i="1" dirty="0" smtClean="0"/>
          </a:p>
          <a:p>
            <a:endParaRPr lang="hu-HU" sz="1400" b="1" i="1" dirty="0" smtClean="0"/>
          </a:p>
          <a:p>
            <a:endParaRPr lang="hu-HU" sz="1400" b="1" i="1" dirty="0" smtClean="0"/>
          </a:p>
          <a:p>
            <a:endParaRPr lang="hu-HU" sz="1400" b="1" i="1" dirty="0" smtClean="0"/>
          </a:p>
          <a:p>
            <a:endParaRPr lang="hu-HU" sz="1400" b="1" i="1" dirty="0" smtClean="0"/>
          </a:p>
          <a:p>
            <a:endParaRPr lang="hu-HU" sz="1400" b="1" i="1" dirty="0" smtClean="0"/>
          </a:p>
          <a:p>
            <a:r>
              <a:rPr lang="hu-HU" sz="1000" b="1" i="1" dirty="0" smtClean="0"/>
              <a:t>                        </a:t>
            </a:r>
          </a:p>
          <a:p>
            <a:endParaRPr lang="hu-HU" sz="1000" b="1" i="1" dirty="0" smtClean="0"/>
          </a:p>
          <a:p>
            <a:endParaRPr lang="hu-HU" sz="1000" b="1" i="1" dirty="0" smtClean="0"/>
          </a:p>
          <a:p>
            <a:endParaRPr lang="hu-HU" sz="1000" b="1" i="1" dirty="0" smtClean="0"/>
          </a:p>
          <a:p>
            <a:r>
              <a:rPr lang="hu-HU" sz="1000" b="1" i="1" dirty="0" smtClean="0">
                <a:solidFill>
                  <a:srgbClr val="000080"/>
                </a:solidFill>
              </a:rPr>
              <a:t>                                         A projekt  támogatója </a:t>
            </a:r>
            <a:endParaRPr lang="hu-HU" sz="1000" dirty="0">
              <a:solidFill>
                <a:srgbClr val="000080"/>
              </a:solidFill>
            </a:endParaRPr>
          </a:p>
        </p:txBody>
      </p:sp>
      <p:sp>
        <p:nvSpPr>
          <p:cNvPr id="22" name="Téglalap 21"/>
          <p:cNvSpPr/>
          <p:nvPr/>
        </p:nvSpPr>
        <p:spPr>
          <a:xfrm>
            <a:off x="214282" y="2214555"/>
            <a:ext cx="7715304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b="1" i="1" dirty="0" smtClean="0">
              <a:solidFill>
                <a:srgbClr val="00008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hu-HU" b="1" i="1" dirty="0" smtClean="0">
                <a:solidFill>
                  <a:srgbClr val="000080"/>
                </a:solidFill>
              </a:rPr>
              <a:t>Projekt támogatója</a:t>
            </a: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r>
              <a:rPr lang="hu-HU" b="1" i="1" dirty="0" smtClean="0">
                <a:solidFill>
                  <a:srgbClr val="000080"/>
                </a:solidFill>
              </a:rPr>
              <a:t> </a:t>
            </a:r>
            <a:r>
              <a:rPr lang="hu-HU" sz="1400" b="1" dirty="0" smtClean="0">
                <a:solidFill>
                  <a:srgbClr val="000080"/>
                </a:solidFill>
              </a:rPr>
              <a:t>Új Európa Alapítvány KÖSZ! Program 2015</a:t>
            </a:r>
          </a:p>
          <a:p>
            <a:endParaRPr lang="hu-HU" sz="1600" b="1" i="1" dirty="0" smtClean="0">
              <a:solidFill>
                <a:srgbClr val="00008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hu-HU" sz="1600" b="1" i="1" dirty="0" smtClean="0">
                <a:solidFill>
                  <a:srgbClr val="000080"/>
                </a:solidFill>
              </a:rPr>
              <a:t>Projekt megvalósítás ideje</a:t>
            </a:r>
          </a:p>
          <a:p>
            <a:endParaRPr lang="hu-HU" sz="1600" b="1" i="1" dirty="0" smtClean="0">
              <a:solidFill>
                <a:srgbClr val="000080"/>
              </a:solidFill>
            </a:endParaRPr>
          </a:p>
          <a:p>
            <a:r>
              <a:rPr lang="hu-HU" sz="1400" b="1" dirty="0" smtClean="0">
                <a:solidFill>
                  <a:srgbClr val="000080"/>
                </a:solidFill>
              </a:rPr>
              <a:t>2016. április 1.- 2016. szeptember 30. </a:t>
            </a:r>
          </a:p>
          <a:p>
            <a:endParaRPr lang="hu-HU" sz="1600" b="1" i="1" dirty="0" smtClean="0">
              <a:solidFill>
                <a:srgbClr val="00008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hu-HU" sz="1600" b="1" i="1" dirty="0" smtClean="0">
                <a:solidFill>
                  <a:srgbClr val="000080"/>
                </a:solidFill>
              </a:rPr>
              <a:t>Projekt gazda</a:t>
            </a:r>
          </a:p>
          <a:p>
            <a:endParaRPr lang="hu-HU" sz="1600" b="1" i="1" dirty="0" smtClean="0">
              <a:solidFill>
                <a:srgbClr val="000080"/>
              </a:solidFill>
            </a:endParaRPr>
          </a:p>
          <a:p>
            <a:r>
              <a:rPr lang="hu-HU" sz="1400" b="1" dirty="0" smtClean="0">
                <a:solidFill>
                  <a:srgbClr val="000080"/>
                </a:solidFill>
              </a:rPr>
              <a:t>„Az Értelmes Életért” – Alapítvány</a:t>
            </a:r>
          </a:p>
          <a:p>
            <a:endParaRPr lang="hu-HU" sz="1600" b="1" i="1" dirty="0" smtClean="0">
              <a:solidFill>
                <a:srgbClr val="00008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hu-HU" sz="1600" b="1" i="1" dirty="0" smtClean="0">
                <a:solidFill>
                  <a:srgbClr val="000080"/>
                </a:solidFill>
              </a:rPr>
              <a:t>Partner intézmény</a:t>
            </a:r>
          </a:p>
          <a:p>
            <a:endParaRPr lang="hu-HU" sz="1600" b="1" i="1" dirty="0" smtClean="0">
              <a:solidFill>
                <a:srgbClr val="000080"/>
              </a:solidFill>
            </a:endParaRPr>
          </a:p>
          <a:p>
            <a:r>
              <a:rPr lang="hu-HU" sz="1400" b="1" dirty="0" smtClean="0">
                <a:solidFill>
                  <a:srgbClr val="000080"/>
                </a:solidFill>
              </a:rPr>
              <a:t>Tiszaparti Római Katolikus Általános Iskola és Gimnázium</a:t>
            </a:r>
          </a:p>
          <a:p>
            <a:endParaRPr lang="hu-HU" sz="1600" b="1" i="1" dirty="0" smtClean="0">
              <a:solidFill>
                <a:srgbClr val="000080"/>
              </a:solidFill>
            </a:endParaRPr>
          </a:p>
          <a:p>
            <a:endParaRPr lang="hu-HU" sz="1600" b="1" i="1" dirty="0" smtClean="0">
              <a:solidFill>
                <a:srgbClr val="000080"/>
              </a:solidFill>
            </a:endParaRPr>
          </a:p>
          <a:p>
            <a:endParaRPr lang="hu-HU" sz="1600" b="1" i="1" dirty="0" smtClean="0">
              <a:solidFill>
                <a:srgbClr val="000080"/>
              </a:solidFill>
            </a:endParaRPr>
          </a:p>
          <a:p>
            <a:endParaRPr lang="hu-HU" sz="1600" b="1" i="1" dirty="0" smtClean="0">
              <a:solidFill>
                <a:srgbClr val="000080"/>
              </a:solidFill>
            </a:endParaRPr>
          </a:p>
        </p:txBody>
      </p:sp>
      <p:pic>
        <p:nvPicPr>
          <p:cNvPr id="11" name="Picture 3" descr="C:\Users\Béla\Pictures\Program logok\MOL2015 - köszi\kosz-logo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42844" y="142852"/>
            <a:ext cx="1512000" cy="68284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8460432" y="0"/>
            <a:ext cx="683568" cy="5877272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727200" y="500063"/>
            <a:ext cx="7416800" cy="1800225"/>
          </a:xfrm>
        </p:spPr>
        <p:txBody>
          <a:bodyPr>
            <a:noAutofit/>
          </a:bodyPr>
          <a:lstStyle/>
          <a:p>
            <a:r>
              <a:rPr lang="hu-HU" sz="4000" dirty="0" smtClean="0"/>
              <a:t/>
            </a:r>
            <a:br>
              <a:rPr lang="hu-HU" sz="4000" dirty="0" smtClean="0"/>
            </a:br>
            <a:endParaRPr lang="hu-HU" sz="4000" dirty="0">
              <a:solidFill>
                <a:srgbClr val="7030A0"/>
              </a:solidFill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8460432" y="6525344"/>
            <a:ext cx="683568" cy="332656"/>
          </a:xfrm>
          <a:prstGeom prst="rect">
            <a:avLst/>
          </a:prstGeom>
          <a:solidFill>
            <a:srgbClr val="00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pic>
        <p:nvPicPr>
          <p:cNvPr id="14" name="Picture 2" descr="C:\Users\Béla\Pictures\Program logok\MOL2015 - köszi\Iskola Logó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00958" y="357166"/>
            <a:ext cx="953535" cy="900000"/>
          </a:xfrm>
          <a:prstGeom prst="rect">
            <a:avLst/>
          </a:prstGeom>
          <a:noFill/>
        </p:spPr>
      </p:pic>
      <p:pic>
        <p:nvPicPr>
          <p:cNvPr id="17" name="Kép 16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57950" y="285728"/>
            <a:ext cx="1004628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églalap 17"/>
          <p:cNvSpPr/>
          <p:nvPr/>
        </p:nvSpPr>
        <p:spPr>
          <a:xfrm>
            <a:off x="1928794" y="214290"/>
            <a:ext cx="54292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000" b="1" dirty="0" smtClean="0">
                <a:solidFill>
                  <a:srgbClr val="000080"/>
                </a:solidFill>
              </a:rPr>
              <a:t>KÖSZ! PROGRAM 2015</a:t>
            </a:r>
            <a:br>
              <a:rPr lang="hu-HU" sz="2000" b="1" dirty="0" smtClean="0">
                <a:solidFill>
                  <a:srgbClr val="000080"/>
                </a:solidFill>
              </a:rPr>
            </a:br>
            <a:r>
              <a:rPr lang="hu-HU" sz="2000" b="1" dirty="0" smtClean="0">
                <a:solidFill>
                  <a:srgbClr val="000080"/>
                </a:solidFill>
              </a:rPr>
              <a:t/>
            </a:r>
            <a:br>
              <a:rPr lang="hu-HU" sz="2000" b="1" dirty="0" smtClean="0">
                <a:solidFill>
                  <a:srgbClr val="000080"/>
                </a:solidFill>
              </a:rPr>
            </a:br>
            <a: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,,Helló nyár, helló barátom!" </a:t>
            </a:r>
            <a:b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</a:br>
            <a: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– </a:t>
            </a:r>
            <a:b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</a:br>
            <a: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komplex nyári vakációs program sorozat </a:t>
            </a:r>
            <a:b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</a:br>
            <a: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értelmi sérült és vagy autista gyerekekért</a:t>
            </a:r>
            <a:endParaRPr lang="hu-HU" sz="2000" dirty="0">
              <a:solidFill>
                <a:srgbClr val="000080"/>
              </a:solidFill>
            </a:endParaRPr>
          </a:p>
        </p:txBody>
      </p:sp>
      <p:pic>
        <p:nvPicPr>
          <p:cNvPr id="19" name="Picture 1" descr="C:\Users\Béla\Pictures\Program logok\MOL2015 - köszi\osszesitettlog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57818" y="6143644"/>
            <a:ext cx="2605979" cy="534582"/>
          </a:xfrm>
          <a:prstGeom prst="rect">
            <a:avLst/>
          </a:prstGeom>
          <a:noFill/>
        </p:spPr>
      </p:pic>
      <p:sp>
        <p:nvSpPr>
          <p:cNvPr id="20" name="Téglalap 19"/>
          <p:cNvSpPr/>
          <p:nvPr/>
        </p:nvSpPr>
        <p:spPr>
          <a:xfrm>
            <a:off x="1928794" y="4721662"/>
            <a:ext cx="3143272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sz="1400" b="1" i="1" dirty="0" smtClean="0"/>
          </a:p>
          <a:p>
            <a:endParaRPr lang="hu-HU" sz="1400" b="1" i="1" dirty="0" smtClean="0"/>
          </a:p>
          <a:p>
            <a:endParaRPr lang="hu-HU" sz="1400" b="1" i="1" dirty="0" smtClean="0"/>
          </a:p>
          <a:p>
            <a:endParaRPr lang="hu-HU" sz="1400" b="1" i="1" dirty="0" smtClean="0"/>
          </a:p>
          <a:p>
            <a:endParaRPr lang="hu-HU" sz="1400" b="1" i="1" dirty="0" smtClean="0"/>
          </a:p>
          <a:p>
            <a:endParaRPr lang="hu-HU" sz="1400" b="1" i="1" dirty="0" smtClean="0"/>
          </a:p>
          <a:p>
            <a:r>
              <a:rPr lang="hu-HU" sz="1000" b="1" i="1" dirty="0" smtClean="0"/>
              <a:t>                        </a:t>
            </a:r>
          </a:p>
          <a:p>
            <a:endParaRPr lang="hu-HU" sz="1000" b="1" i="1" dirty="0" smtClean="0"/>
          </a:p>
          <a:p>
            <a:endParaRPr lang="hu-HU" sz="1000" b="1" i="1" dirty="0" smtClean="0"/>
          </a:p>
          <a:p>
            <a:endParaRPr lang="hu-HU" sz="1000" b="1" i="1" dirty="0" smtClean="0"/>
          </a:p>
          <a:p>
            <a:r>
              <a:rPr lang="hu-HU" sz="1000" b="1" i="1" dirty="0" smtClean="0">
                <a:solidFill>
                  <a:srgbClr val="000080"/>
                </a:solidFill>
              </a:rPr>
              <a:t>                                         A projekt  támogatója </a:t>
            </a:r>
            <a:endParaRPr lang="hu-HU" sz="1000" dirty="0">
              <a:solidFill>
                <a:srgbClr val="000080"/>
              </a:solidFill>
            </a:endParaRPr>
          </a:p>
        </p:txBody>
      </p:sp>
      <p:sp>
        <p:nvSpPr>
          <p:cNvPr id="22" name="Téglalap 21"/>
          <p:cNvSpPr/>
          <p:nvPr/>
        </p:nvSpPr>
        <p:spPr>
          <a:xfrm>
            <a:off x="214282" y="2214554"/>
            <a:ext cx="8143932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b="1" i="1" dirty="0" smtClean="0">
              <a:solidFill>
                <a:srgbClr val="000080"/>
              </a:solidFill>
            </a:endParaRPr>
          </a:p>
          <a:p>
            <a:r>
              <a:rPr lang="hu-HU" b="1" i="1" dirty="0" smtClean="0">
                <a:solidFill>
                  <a:srgbClr val="000080"/>
                </a:solidFill>
              </a:rPr>
              <a:t>Projekt  célja</a:t>
            </a:r>
          </a:p>
          <a:p>
            <a:r>
              <a:rPr lang="hu-HU" dirty="0" smtClean="0"/>
              <a:t>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hu-HU" sz="1600" b="1" dirty="0" smtClean="0">
                <a:solidFill>
                  <a:srgbClr val="000080"/>
                </a:solidFill>
              </a:rPr>
              <a:t>Integrált közösségépítő tevékenység elindítása, mely később fenntartható módon, az önkéntesség élményén alapulva állandó tevékenységgé, szolgáltatássá fejlődhet.</a:t>
            </a:r>
          </a:p>
          <a:p>
            <a:pPr algn="just">
              <a:lnSpc>
                <a:spcPct val="150000"/>
              </a:lnSpc>
            </a:pPr>
            <a:endParaRPr lang="hu-HU" sz="1600" b="1" dirty="0" smtClean="0">
              <a:solidFill>
                <a:srgbClr val="000080"/>
              </a:solidFill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hu-HU" sz="1600" b="1" dirty="0" smtClean="0">
                <a:solidFill>
                  <a:srgbClr val="000080"/>
                </a:solidFill>
              </a:rPr>
              <a:t>A projekt lehetőséget ad a bevont fogyatékos és nem fogyatékos gyerekeknek, fiataloknak elsajátítani az önrendelkező életvitellel kapcsolatos ismereteket, céljaik konkrét megfogalmazását, az annak eléréséhez szükséges tevékenységeket.</a:t>
            </a:r>
          </a:p>
          <a:p>
            <a:endParaRPr lang="hu-HU" sz="1600" b="1" i="1" dirty="0" smtClean="0">
              <a:solidFill>
                <a:srgbClr val="000080"/>
              </a:solidFill>
            </a:endParaRPr>
          </a:p>
          <a:p>
            <a:endParaRPr lang="hu-HU" sz="1600" b="1" i="1" dirty="0" smtClean="0">
              <a:solidFill>
                <a:srgbClr val="000080"/>
              </a:solidFill>
            </a:endParaRPr>
          </a:p>
          <a:p>
            <a:endParaRPr lang="hu-HU" sz="1600" b="1" i="1" dirty="0" smtClean="0">
              <a:solidFill>
                <a:srgbClr val="000080"/>
              </a:solidFill>
            </a:endParaRPr>
          </a:p>
          <a:p>
            <a:endParaRPr lang="hu-HU" sz="1600" b="1" i="1" dirty="0" smtClean="0">
              <a:solidFill>
                <a:srgbClr val="000080"/>
              </a:solidFill>
            </a:endParaRPr>
          </a:p>
        </p:txBody>
      </p:sp>
      <p:pic>
        <p:nvPicPr>
          <p:cNvPr id="11" name="Picture 3" descr="C:\Users\Béla\Pictures\Program logok\MOL2015 - köszi\kosz-logo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42844" y="142852"/>
            <a:ext cx="1512000" cy="68284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8460432" y="0"/>
            <a:ext cx="683568" cy="5877272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727200" y="500063"/>
            <a:ext cx="7416800" cy="1800225"/>
          </a:xfrm>
        </p:spPr>
        <p:txBody>
          <a:bodyPr>
            <a:noAutofit/>
          </a:bodyPr>
          <a:lstStyle/>
          <a:p>
            <a:r>
              <a:rPr lang="hu-HU" sz="4000" dirty="0" smtClean="0"/>
              <a:t/>
            </a:r>
            <a:br>
              <a:rPr lang="hu-HU" sz="4000" dirty="0" smtClean="0"/>
            </a:br>
            <a:endParaRPr lang="hu-HU" sz="4000" dirty="0">
              <a:solidFill>
                <a:srgbClr val="7030A0"/>
              </a:solidFill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8460432" y="6525344"/>
            <a:ext cx="683568" cy="332656"/>
          </a:xfrm>
          <a:prstGeom prst="rect">
            <a:avLst/>
          </a:prstGeom>
          <a:solidFill>
            <a:srgbClr val="00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pic>
        <p:nvPicPr>
          <p:cNvPr id="14" name="Picture 2" descr="C:\Users\Béla\Pictures\Program logok\MOL2015 - köszi\Iskola Logó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500042"/>
            <a:ext cx="900000" cy="849473"/>
          </a:xfrm>
          <a:prstGeom prst="rect">
            <a:avLst/>
          </a:prstGeom>
          <a:noFill/>
        </p:spPr>
      </p:pic>
      <p:pic>
        <p:nvPicPr>
          <p:cNvPr id="17" name="Kép 16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388" y="285728"/>
            <a:ext cx="1004628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églalap 17"/>
          <p:cNvSpPr/>
          <p:nvPr/>
        </p:nvSpPr>
        <p:spPr>
          <a:xfrm>
            <a:off x="1928794" y="214290"/>
            <a:ext cx="54292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000" b="1" dirty="0" smtClean="0">
                <a:solidFill>
                  <a:srgbClr val="000080"/>
                </a:solidFill>
              </a:rPr>
              <a:t>KÖSZ! PROGRAM 2015</a:t>
            </a:r>
            <a:br>
              <a:rPr lang="hu-HU" sz="2000" b="1" dirty="0" smtClean="0">
                <a:solidFill>
                  <a:srgbClr val="000080"/>
                </a:solidFill>
              </a:rPr>
            </a:br>
            <a:r>
              <a:rPr lang="hu-HU" sz="2000" b="1" dirty="0" smtClean="0">
                <a:solidFill>
                  <a:srgbClr val="000080"/>
                </a:solidFill>
              </a:rPr>
              <a:t/>
            </a:r>
            <a:br>
              <a:rPr lang="hu-HU" sz="2000" b="1" dirty="0" smtClean="0">
                <a:solidFill>
                  <a:srgbClr val="000080"/>
                </a:solidFill>
              </a:rPr>
            </a:br>
            <a: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,,Helló nyár, helló barátom!" </a:t>
            </a:r>
            <a:b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</a:br>
            <a: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– </a:t>
            </a:r>
            <a:b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</a:br>
            <a: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komplex nyári vakációs program sorozat </a:t>
            </a:r>
            <a:b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</a:br>
            <a: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értelmi sérült és vagy autista gyerekekért</a:t>
            </a:r>
            <a:endParaRPr lang="hu-HU" sz="2000" dirty="0">
              <a:solidFill>
                <a:srgbClr val="000080"/>
              </a:solidFill>
            </a:endParaRPr>
          </a:p>
        </p:txBody>
      </p:sp>
      <p:pic>
        <p:nvPicPr>
          <p:cNvPr id="19" name="Picture 1" descr="C:\Users\Béla\Pictures\Program logok\MOL2015 - köszi\osszesitettlog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57818" y="6143644"/>
            <a:ext cx="2605979" cy="534582"/>
          </a:xfrm>
          <a:prstGeom prst="rect">
            <a:avLst/>
          </a:prstGeom>
          <a:noFill/>
        </p:spPr>
      </p:pic>
      <p:sp>
        <p:nvSpPr>
          <p:cNvPr id="20" name="Téglalap 19"/>
          <p:cNvSpPr/>
          <p:nvPr/>
        </p:nvSpPr>
        <p:spPr>
          <a:xfrm>
            <a:off x="1928794" y="4721662"/>
            <a:ext cx="3143272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sz="1400" b="1" i="1" dirty="0" smtClean="0"/>
          </a:p>
          <a:p>
            <a:endParaRPr lang="hu-HU" sz="1400" b="1" i="1" dirty="0" smtClean="0"/>
          </a:p>
          <a:p>
            <a:endParaRPr lang="hu-HU" sz="1400" b="1" i="1" dirty="0" smtClean="0"/>
          </a:p>
          <a:p>
            <a:endParaRPr lang="hu-HU" sz="1400" b="1" i="1" dirty="0" smtClean="0"/>
          </a:p>
          <a:p>
            <a:endParaRPr lang="hu-HU" sz="1400" b="1" i="1" dirty="0" smtClean="0"/>
          </a:p>
          <a:p>
            <a:endParaRPr lang="hu-HU" sz="1400" b="1" i="1" dirty="0" smtClean="0"/>
          </a:p>
          <a:p>
            <a:r>
              <a:rPr lang="hu-HU" sz="1000" b="1" i="1" dirty="0" smtClean="0"/>
              <a:t>                        </a:t>
            </a:r>
          </a:p>
          <a:p>
            <a:endParaRPr lang="hu-HU" sz="1000" b="1" i="1" dirty="0" smtClean="0"/>
          </a:p>
          <a:p>
            <a:endParaRPr lang="hu-HU" sz="1000" b="1" i="1" dirty="0" smtClean="0"/>
          </a:p>
          <a:p>
            <a:endParaRPr lang="hu-HU" sz="1000" b="1" i="1" dirty="0" smtClean="0"/>
          </a:p>
          <a:p>
            <a:r>
              <a:rPr lang="hu-HU" sz="1000" b="1" i="1" dirty="0" smtClean="0">
                <a:solidFill>
                  <a:srgbClr val="000080"/>
                </a:solidFill>
              </a:rPr>
              <a:t>                                         A projekt  támogatója </a:t>
            </a:r>
            <a:endParaRPr lang="hu-HU" sz="1000" dirty="0">
              <a:solidFill>
                <a:srgbClr val="000080"/>
              </a:solidFill>
            </a:endParaRPr>
          </a:p>
        </p:txBody>
      </p:sp>
      <p:sp>
        <p:nvSpPr>
          <p:cNvPr id="22" name="Téglalap 21"/>
          <p:cNvSpPr/>
          <p:nvPr/>
        </p:nvSpPr>
        <p:spPr>
          <a:xfrm>
            <a:off x="214282" y="2214554"/>
            <a:ext cx="8143932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b="1" i="1" dirty="0" smtClean="0">
                <a:solidFill>
                  <a:srgbClr val="000080"/>
                </a:solidFill>
              </a:rPr>
              <a:t>Projekt  célja</a:t>
            </a: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r>
              <a:rPr lang="hu-HU" dirty="0" smtClean="0"/>
              <a:t> </a:t>
            </a:r>
          </a:p>
          <a:p>
            <a:endParaRPr lang="hu-HU" sz="1600" b="1" i="1" dirty="0" smtClean="0">
              <a:solidFill>
                <a:srgbClr val="000080"/>
              </a:solidFill>
            </a:endParaRPr>
          </a:p>
          <a:p>
            <a:endParaRPr lang="hu-HU" sz="1600" b="1" i="1" dirty="0" smtClean="0">
              <a:solidFill>
                <a:srgbClr val="000080"/>
              </a:solidFill>
            </a:endParaRPr>
          </a:p>
          <a:p>
            <a:endParaRPr lang="hu-HU" sz="1600" b="1" i="1" dirty="0" smtClean="0">
              <a:solidFill>
                <a:srgbClr val="000080"/>
              </a:solidFill>
            </a:endParaRPr>
          </a:p>
          <a:p>
            <a:endParaRPr lang="hu-HU" sz="1600" b="1" i="1" dirty="0" smtClean="0">
              <a:solidFill>
                <a:srgbClr val="000080"/>
              </a:solidFill>
            </a:endParaRPr>
          </a:p>
        </p:txBody>
      </p:sp>
      <p:sp>
        <p:nvSpPr>
          <p:cNvPr id="11" name="Téglalap 10"/>
          <p:cNvSpPr/>
          <p:nvPr/>
        </p:nvSpPr>
        <p:spPr>
          <a:xfrm>
            <a:off x="142844" y="2786058"/>
            <a:ext cx="8286808" cy="33245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hu-HU" sz="1400" b="1" dirty="0" smtClean="0">
                <a:solidFill>
                  <a:srgbClr val="000080"/>
                </a:solidFill>
              </a:rPr>
              <a:t>A fogyatékos gyerekekkel és fiatalokkal való együttlétek során mentori segítséggel kipróbálhatják magukat  a pedagógiai, gyógypedagógia iránt érdeklődő, továbbtanulás előtt álló diákok, annak érdekében, hogy megalapozott legyen pályaválasztásuk.</a:t>
            </a:r>
          </a:p>
          <a:p>
            <a:pPr algn="just">
              <a:lnSpc>
                <a:spcPct val="150000"/>
              </a:lnSpc>
            </a:pPr>
            <a:endParaRPr lang="hu-HU" sz="1400" b="1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hu-HU" sz="1400" b="1" dirty="0" smtClean="0">
                <a:solidFill>
                  <a:srgbClr val="000080"/>
                </a:solidFill>
              </a:rPr>
              <a:t>A program során boldog, vidám nyári napokat átélve a sérült gyerekek érezhetik nincsenek egyedül a nagyvilágba.</a:t>
            </a:r>
          </a:p>
          <a:p>
            <a:pPr algn="just">
              <a:lnSpc>
                <a:spcPct val="150000"/>
              </a:lnSpc>
            </a:pPr>
            <a:endParaRPr lang="hu-HU" sz="1400" b="1" dirty="0" smtClean="0">
              <a:solidFill>
                <a:srgbClr val="000080"/>
              </a:solidFill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hu-HU" sz="1400" b="1" dirty="0" smtClean="0">
                <a:solidFill>
                  <a:srgbClr val="000080"/>
                </a:solidFill>
              </a:rPr>
              <a:t>Programunk megvalósításával hozzá kívánunk járulni fogyatékos gyermeket nevelő, legtöbbször hátrányos helyzetű gyermekek és családok támogatásához.</a:t>
            </a:r>
          </a:p>
          <a:p>
            <a:pPr algn="just">
              <a:lnSpc>
                <a:spcPct val="150000"/>
              </a:lnSpc>
            </a:pPr>
            <a:endParaRPr lang="hu-HU" sz="1600" b="1" dirty="0" smtClean="0">
              <a:solidFill>
                <a:srgbClr val="000080"/>
              </a:solidFill>
            </a:endParaRPr>
          </a:p>
        </p:txBody>
      </p:sp>
      <p:pic>
        <p:nvPicPr>
          <p:cNvPr id="12" name="Picture 3" descr="C:\Users\Béla\Pictures\Program logok\MOL2015 - köszi\kosz-logo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42844" y="142852"/>
            <a:ext cx="1512000" cy="68284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8460432" y="0"/>
            <a:ext cx="683568" cy="5877272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727200" y="500063"/>
            <a:ext cx="7416800" cy="1800225"/>
          </a:xfrm>
        </p:spPr>
        <p:txBody>
          <a:bodyPr>
            <a:noAutofit/>
          </a:bodyPr>
          <a:lstStyle/>
          <a:p>
            <a:r>
              <a:rPr lang="hu-HU" sz="4000" dirty="0" smtClean="0"/>
              <a:t/>
            </a:r>
            <a:br>
              <a:rPr lang="hu-HU" sz="4000" dirty="0" smtClean="0"/>
            </a:br>
            <a:endParaRPr lang="hu-HU" sz="4000" dirty="0">
              <a:solidFill>
                <a:srgbClr val="7030A0"/>
              </a:solidFill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8460432" y="6525344"/>
            <a:ext cx="683568" cy="332656"/>
          </a:xfrm>
          <a:prstGeom prst="rect">
            <a:avLst/>
          </a:prstGeom>
          <a:solidFill>
            <a:srgbClr val="00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pic>
        <p:nvPicPr>
          <p:cNvPr id="14" name="Picture 2" descr="C:\Users\Béla\Pictures\Program logok\MOL2015 - köszi\Iskola Logó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357166"/>
            <a:ext cx="839112" cy="792000"/>
          </a:xfrm>
          <a:prstGeom prst="rect">
            <a:avLst/>
          </a:prstGeom>
          <a:noFill/>
        </p:spPr>
      </p:pic>
      <p:pic>
        <p:nvPicPr>
          <p:cNvPr id="17" name="Kép 16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72264" y="285728"/>
            <a:ext cx="1004628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églalap 17"/>
          <p:cNvSpPr/>
          <p:nvPr/>
        </p:nvSpPr>
        <p:spPr>
          <a:xfrm>
            <a:off x="1928794" y="214290"/>
            <a:ext cx="54292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000" b="1" dirty="0" smtClean="0">
                <a:solidFill>
                  <a:srgbClr val="000080"/>
                </a:solidFill>
              </a:rPr>
              <a:t>KÖSZ! PROGRAM 2015</a:t>
            </a:r>
            <a:br>
              <a:rPr lang="hu-HU" sz="2000" b="1" dirty="0" smtClean="0">
                <a:solidFill>
                  <a:srgbClr val="000080"/>
                </a:solidFill>
              </a:rPr>
            </a:br>
            <a:r>
              <a:rPr lang="hu-HU" sz="2000" b="1" dirty="0" smtClean="0">
                <a:solidFill>
                  <a:srgbClr val="000080"/>
                </a:solidFill>
              </a:rPr>
              <a:t/>
            </a:r>
            <a:br>
              <a:rPr lang="hu-HU" sz="2000" b="1" dirty="0" smtClean="0">
                <a:solidFill>
                  <a:srgbClr val="000080"/>
                </a:solidFill>
              </a:rPr>
            </a:br>
            <a: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,,Helló nyár, helló barátom!" </a:t>
            </a:r>
            <a:b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</a:br>
            <a: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– </a:t>
            </a:r>
            <a:b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</a:br>
            <a: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komplex nyári vakációs program sorozat </a:t>
            </a:r>
            <a:b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</a:br>
            <a: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értelmi sérült és vagy autista gyerekekért</a:t>
            </a:r>
            <a:endParaRPr lang="hu-HU" sz="2000" dirty="0">
              <a:solidFill>
                <a:srgbClr val="000080"/>
              </a:solidFill>
            </a:endParaRPr>
          </a:p>
        </p:txBody>
      </p:sp>
      <p:pic>
        <p:nvPicPr>
          <p:cNvPr id="19" name="Picture 1" descr="C:\Users\Béla\Pictures\Program logok\MOL2015 - köszi\osszesitettlog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57818" y="6143644"/>
            <a:ext cx="2605979" cy="534582"/>
          </a:xfrm>
          <a:prstGeom prst="rect">
            <a:avLst/>
          </a:prstGeom>
          <a:noFill/>
        </p:spPr>
      </p:pic>
      <p:sp>
        <p:nvSpPr>
          <p:cNvPr id="20" name="Téglalap 19"/>
          <p:cNvSpPr/>
          <p:nvPr/>
        </p:nvSpPr>
        <p:spPr>
          <a:xfrm>
            <a:off x="1928794" y="4721662"/>
            <a:ext cx="3143272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sz="1400" b="1" i="1" dirty="0" smtClean="0"/>
          </a:p>
          <a:p>
            <a:endParaRPr lang="hu-HU" sz="1400" b="1" i="1" dirty="0" smtClean="0"/>
          </a:p>
          <a:p>
            <a:endParaRPr lang="hu-HU" sz="1400" b="1" i="1" dirty="0" smtClean="0"/>
          </a:p>
          <a:p>
            <a:endParaRPr lang="hu-HU" sz="1400" b="1" i="1" dirty="0" smtClean="0"/>
          </a:p>
          <a:p>
            <a:endParaRPr lang="hu-HU" sz="1400" b="1" i="1" dirty="0" smtClean="0"/>
          </a:p>
          <a:p>
            <a:endParaRPr lang="hu-HU" sz="1400" b="1" i="1" dirty="0" smtClean="0"/>
          </a:p>
          <a:p>
            <a:r>
              <a:rPr lang="hu-HU" sz="1000" b="1" i="1" dirty="0" smtClean="0"/>
              <a:t>                        </a:t>
            </a:r>
          </a:p>
          <a:p>
            <a:endParaRPr lang="hu-HU" sz="1000" b="1" i="1" dirty="0" smtClean="0"/>
          </a:p>
          <a:p>
            <a:endParaRPr lang="hu-HU" sz="1000" b="1" i="1" dirty="0" smtClean="0"/>
          </a:p>
          <a:p>
            <a:endParaRPr lang="hu-HU" sz="1000" b="1" i="1" dirty="0" smtClean="0"/>
          </a:p>
          <a:p>
            <a:r>
              <a:rPr lang="hu-HU" sz="1000" b="1" i="1" dirty="0" smtClean="0">
                <a:solidFill>
                  <a:srgbClr val="000080"/>
                </a:solidFill>
              </a:rPr>
              <a:t>                                         A projekt  támogatója </a:t>
            </a:r>
            <a:endParaRPr lang="hu-HU" sz="1000" dirty="0">
              <a:solidFill>
                <a:srgbClr val="000080"/>
              </a:solidFill>
            </a:endParaRPr>
          </a:p>
        </p:txBody>
      </p:sp>
      <p:sp>
        <p:nvSpPr>
          <p:cNvPr id="22" name="Téglalap 21"/>
          <p:cNvSpPr/>
          <p:nvPr/>
        </p:nvSpPr>
        <p:spPr>
          <a:xfrm>
            <a:off x="214282" y="2214554"/>
            <a:ext cx="814393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b="1" i="1" dirty="0" smtClean="0">
              <a:solidFill>
                <a:srgbClr val="000080"/>
              </a:solidFill>
            </a:endParaRPr>
          </a:p>
          <a:p>
            <a:r>
              <a:rPr lang="hu-HU" b="1" i="1" dirty="0" smtClean="0">
                <a:solidFill>
                  <a:srgbClr val="000080"/>
                </a:solidFill>
              </a:rPr>
              <a:t>Projekt  célcsoportja</a:t>
            </a: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r>
              <a:rPr lang="hu-HU" dirty="0" smtClean="0"/>
              <a:t> </a:t>
            </a:r>
          </a:p>
          <a:p>
            <a:endParaRPr lang="hu-HU" sz="1600" b="1" i="1" dirty="0" smtClean="0">
              <a:solidFill>
                <a:srgbClr val="000080"/>
              </a:solidFill>
            </a:endParaRPr>
          </a:p>
          <a:p>
            <a:endParaRPr lang="hu-HU" sz="1600" b="1" i="1" dirty="0" smtClean="0">
              <a:solidFill>
                <a:srgbClr val="000080"/>
              </a:solidFill>
            </a:endParaRPr>
          </a:p>
          <a:p>
            <a:endParaRPr lang="hu-HU" sz="1600" b="1" i="1" dirty="0" smtClean="0">
              <a:solidFill>
                <a:srgbClr val="000080"/>
              </a:solidFill>
            </a:endParaRPr>
          </a:p>
          <a:p>
            <a:endParaRPr lang="hu-HU" sz="1600" b="1" i="1" dirty="0" smtClean="0">
              <a:solidFill>
                <a:srgbClr val="000080"/>
              </a:solidFill>
            </a:endParaRPr>
          </a:p>
        </p:txBody>
      </p:sp>
      <p:sp>
        <p:nvSpPr>
          <p:cNvPr id="11" name="Téglalap 10"/>
          <p:cNvSpPr/>
          <p:nvPr/>
        </p:nvSpPr>
        <p:spPr>
          <a:xfrm>
            <a:off x="142844" y="2786058"/>
            <a:ext cx="82868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hu-HU" sz="1600" b="1" dirty="0" smtClean="0">
              <a:solidFill>
                <a:srgbClr val="000080"/>
              </a:solidFill>
            </a:endParaRPr>
          </a:p>
          <a:p>
            <a:pPr algn="just">
              <a:lnSpc>
                <a:spcPct val="150000"/>
              </a:lnSpc>
            </a:pPr>
            <a:endParaRPr lang="hu-HU" sz="1600" b="1" dirty="0" smtClean="0">
              <a:solidFill>
                <a:srgbClr val="000080"/>
              </a:solidFill>
            </a:endParaRPr>
          </a:p>
        </p:txBody>
      </p:sp>
      <p:sp>
        <p:nvSpPr>
          <p:cNvPr id="12" name="Téglalap 11"/>
          <p:cNvSpPr/>
          <p:nvPr/>
        </p:nvSpPr>
        <p:spPr>
          <a:xfrm>
            <a:off x="142844" y="3286124"/>
            <a:ext cx="821537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hu-HU" sz="1600" b="1" dirty="0" smtClean="0">
                <a:solidFill>
                  <a:srgbClr val="000080"/>
                </a:solidFill>
              </a:rPr>
              <a:t>Liget Úti Általános Iskola,Speciális Szakiskola ,Fejlesztő  Nevelés – Oktatást Végző Iskola és  Egységes Gyógypedagógiai Módszertani Intézmény</a:t>
            </a:r>
          </a:p>
          <a:p>
            <a:pPr algn="just">
              <a:lnSpc>
                <a:spcPct val="150000"/>
              </a:lnSpc>
            </a:pPr>
            <a:r>
              <a:rPr lang="hu-HU" sz="1600" b="1" dirty="0" smtClean="0">
                <a:solidFill>
                  <a:srgbClr val="000080"/>
                </a:solidFill>
              </a:rPr>
              <a:t>Értelmi sérült és vagy autista gyermekei, tanulói – 15 fő</a:t>
            </a:r>
          </a:p>
          <a:p>
            <a:pPr algn="just">
              <a:lnSpc>
                <a:spcPct val="150000"/>
              </a:lnSpc>
            </a:pPr>
            <a:endParaRPr lang="hu-HU" sz="1600" b="1" dirty="0" smtClean="0">
              <a:solidFill>
                <a:srgbClr val="000080"/>
              </a:solidFill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hu-HU" sz="1600" b="1" dirty="0" smtClean="0">
                <a:solidFill>
                  <a:srgbClr val="000080"/>
                </a:solidFill>
              </a:rPr>
              <a:t>Tiszaparti Római Katolikus Általános Iskola és Gimnázium 10 évfolyamos közösségi szolgálatot teljesítő tanulója – 10 fő</a:t>
            </a:r>
            <a:endParaRPr lang="hu-HU" sz="1600" b="1" dirty="0">
              <a:solidFill>
                <a:srgbClr val="000080"/>
              </a:solidFill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8460432" y="0"/>
            <a:ext cx="683568" cy="5877272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727200" y="500063"/>
            <a:ext cx="7416800" cy="1800225"/>
          </a:xfrm>
        </p:spPr>
        <p:txBody>
          <a:bodyPr>
            <a:noAutofit/>
          </a:bodyPr>
          <a:lstStyle/>
          <a:p>
            <a:r>
              <a:rPr lang="hu-HU" sz="4000" dirty="0" smtClean="0"/>
              <a:t/>
            </a:r>
            <a:br>
              <a:rPr lang="hu-HU" sz="4000" dirty="0" smtClean="0"/>
            </a:br>
            <a:endParaRPr lang="hu-HU" sz="4000" dirty="0">
              <a:solidFill>
                <a:srgbClr val="7030A0"/>
              </a:solidFill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8460432" y="6525344"/>
            <a:ext cx="683568" cy="332656"/>
          </a:xfrm>
          <a:prstGeom prst="rect">
            <a:avLst/>
          </a:prstGeom>
          <a:solidFill>
            <a:srgbClr val="00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pic>
        <p:nvPicPr>
          <p:cNvPr id="14" name="Picture 2" descr="C:\Users\Béla\Pictures\Program logok\MOL2015 - köszi\Iskola Logó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285728"/>
            <a:ext cx="864000" cy="815494"/>
          </a:xfrm>
          <a:prstGeom prst="rect">
            <a:avLst/>
          </a:prstGeom>
          <a:noFill/>
        </p:spPr>
      </p:pic>
      <p:pic>
        <p:nvPicPr>
          <p:cNvPr id="17" name="Kép 16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388" y="214290"/>
            <a:ext cx="1004628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églalap 17"/>
          <p:cNvSpPr/>
          <p:nvPr/>
        </p:nvSpPr>
        <p:spPr>
          <a:xfrm>
            <a:off x="1928794" y="214290"/>
            <a:ext cx="54292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000" b="1" dirty="0" smtClean="0">
                <a:solidFill>
                  <a:srgbClr val="000080"/>
                </a:solidFill>
              </a:rPr>
              <a:t>KÖSZ! PROGRAM 2015</a:t>
            </a:r>
            <a:br>
              <a:rPr lang="hu-HU" sz="2000" b="1" dirty="0" smtClean="0">
                <a:solidFill>
                  <a:srgbClr val="000080"/>
                </a:solidFill>
              </a:rPr>
            </a:br>
            <a:r>
              <a:rPr lang="hu-HU" sz="2000" b="1" dirty="0" smtClean="0">
                <a:solidFill>
                  <a:srgbClr val="000080"/>
                </a:solidFill>
              </a:rPr>
              <a:t/>
            </a:r>
            <a:br>
              <a:rPr lang="hu-HU" sz="2000" b="1" dirty="0" smtClean="0">
                <a:solidFill>
                  <a:srgbClr val="000080"/>
                </a:solidFill>
              </a:rPr>
            </a:br>
            <a: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,,Helló nyár, helló barátom!" </a:t>
            </a:r>
            <a:b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</a:br>
            <a: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– </a:t>
            </a:r>
            <a:b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</a:br>
            <a: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komplex nyári vakációs program sorozat </a:t>
            </a:r>
            <a:b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</a:br>
            <a: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értelmi sérült és vagy autista gyerekekért</a:t>
            </a:r>
            <a:endParaRPr lang="hu-HU" sz="2000" dirty="0">
              <a:solidFill>
                <a:srgbClr val="000080"/>
              </a:solidFill>
            </a:endParaRPr>
          </a:p>
        </p:txBody>
      </p:sp>
      <p:pic>
        <p:nvPicPr>
          <p:cNvPr id="19" name="Picture 1" descr="C:\Users\Béla\Pictures\Program logok\MOL2015 - köszi\osszesitettlog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57818" y="6143644"/>
            <a:ext cx="2605979" cy="534582"/>
          </a:xfrm>
          <a:prstGeom prst="rect">
            <a:avLst/>
          </a:prstGeom>
          <a:noFill/>
        </p:spPr>
      </p:pic>
      <p:sp>
        <p:nvSpPr>
          <p:cNvPr id="20" name="Téglalap 19"/>
          <p:cNvSpPr/>
          <p:nvPr/>
        </p:nvSpPr>
        <p:spPr>
          <a:xfrm>
            <a:off x="1928794" y="4721662"/>
            <a:ext cx="3143272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sz="1400" b="1" i="1" dirty="0" smtClean="0"/>
          </a:p>
          <a:p>
            <a:endParaRPr lang="hu-HU" sz="1400" b="1" i="1" dirty="0" smtClean="0"/>
          </a:p>
          <a:p>
            <a:endParaRPr lang="hu-HU" sz="1400" b="1" i="1" dirty="0" smtClean="0"/>
          </a:p>
          <a:p>
            <a:endParaRPr lang="hu-HU" sz="1400" b="1" i="1" dirty="0" smtClean="0"/>
          </a:p>
          <a:p>
            <a:endParaRPr lang="hu-HU" sz="1400" b="1" i="1" dirty="0" smtClean="0"/>
          </a:p>
          <a:p>
            <a:endParaRPr lang="hu-HU" sz="1400" b="1" i="1" dirty="0" smtClean="0"/>
          </a:p>
          <a:p>
            <a:r>
              <a:rPr lang="hu-HU" sz="1000" b="1" i="1" dirty="0" smtClean="0"/>
              <a:t>                        </a:t>
            </a:r>
          </a:p>
          <a:p>
            <a:endParaRPr lang="hu-HU" sz="1000" b="1" i="1" dirty="0" smtClean="0"/>
          </a:p>
          <a:p>
            <a:endParaRPr lang="hu-HU" sz="1000" b="1" i="1" dirty="0" smtClean="0"/>
          </a:p>
          <a:p>
            <a:endParaRPr lang="hu-HU" sz="1000" b="1" i="1" dirty="0" smtClean="0"/>
          </a:p>
          <a:p>
            <a:r>
              <a:rPr lang="hu-HU" sz="1000" b="1" i="1" dirty="0" smtClean="0">
                <a:solidFill>
                  <a:srgbClr val="000080"/>
                </a:solidFill>
              </a:rPr>
              <a:t>                                         A projekt  támogatója </a:t>
            </a:r>
            <a:endParaRPr lang="hu-HU" sz="1000" dirty="0">
              <a:solidFill>
                <a:srgbClr val="000080"/>
              </a:solidFill>
            </a:endParaRPr>
          </a:p>
        </p:txBody>
      </p:sp>
      <p:sp>
        <p:nvSpPr>
          <p:cNvPr id="22" name="Téglalap 21"/>
          <p:cNvSpPr/>
          <p:nvPr/>
        </p:nvSpPr>
        <p:spPr>
          <a:xfrm>
            <a:off x="214282" y="2214554"/>
            <a:ext cx="814393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b="1" i="1" dirty="0" smtClean="0">
              <a:solidFill>
                <a:srgbClr val="000080"/>
              </a:solidFill>
            </a:endParaRPr>
          </a:p>
          <a:p>
            <a:r>
              <a:rPr lang="hu-HU" b="1" i="1" dirty="0" smtClean="0">
                <a:solidFill>
                  <a:srgbClr val="000080"/>
                </a:solidFill>
              </a:rPr>
              <a:t>Projekt  megvalósítás helyszínei</a:t>
            </a: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r>
              <a:rPr lang="hu-HU" dirty="0" smtClean="0"/>
              <a:t> </a:t>
            </a:r>
          </a:p>
          <a:p>
            <a:endParaRPr lang="hu-HU" sz="1600" b="1" i="1" dirty="0" smtClean="0">
              <a:solidFill>
                <a:srgbClr val="000080"/>
              </a:solidFill>
            </a:endParaRPr>
          </a:p>
          <a:p>
            <a:endParaRPr lang="hu-HU" sz="1600" b="1" i="1" dirty="0" smtClean="0">
              <a:solidFill>
                <a:srgbClr val="000080"/>
              </a:solidFill>
            </a:endParaRPr>
          </a:p>
          <a:p>
            <a:endParaRPr lang="hu-HU" sz="1600" b="1" i="1" dirty="0" smtClean="0">
              <a:solidFill>
                <a:srgbClr val="000080"/>
              </a:solidFill>
            </a:endParaRPr>
          </a:p>
          <a:p>
            <a:endParaRPr lang="hu-HU" sz="1600" b="1" i="1" dirty="0" smtClean="0">
              <a:solidFill>
                <a:srgbClr val="000080"/>
              </a:solidFill>
            </a:endParaRPr>
          </a:p>
        </p:txBody>
      </p:sp>
      <p:sp>
        <p:nvSpPr>
          <p:cNvPr id="11" name="Téglalap 10"/>
          <p:cNvSpPr/>
          <p:nvPr/>
        </p:nvSpPr>
        <p:spPr>
          <a:xfrm>
            <a:off x="142844" y="2786058"/>
            <a:ext cx="82868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hu-HU" sz="1600" b="1" dirty="0" smtClean="0">
              <a:solidFill>
                <a:srgbClr val="000080"/>
              </a:solidFill>
            </a:endParaRPr>
          </a:p>
          <a:p>
            <a:pPr algn="just">
              <a:lnSpc>
                <a:spcPct val="150000"/>
              </a:lnSpc>
            </a:pPr>
            <a:endParaRPr lang="hu-HU" sz="1600" b="1" dirty="0" smtClean="0">
              <a:solidFill>
                <a:srgbClr val="000080"/>
              </a:solidFill>
            </a:endParaRPr>
          </a:p>
        </p:txBody>
      </p:sp>
      <p:sp>
        <p:nvSpPr>
          <p:cNvPr id="12" name="Téglalap 11"/>
          <p:cNvSpPr/>
          <p:nvPr/>
        </p:nvSpPr>
        <p:spPr>
          <a:xfrm>
            <a:off x="142844" y="3286124"/>
            <a:ext cx="821537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hu-HU" sz="1600" b="1" dirty="0" smtClean="0">
                <a:solidFill>
                  <a:srgbClr val="000080"/>
                </a:solidFill>
              </a:rPr>
              <a:t>Liget Úti Általános Iskola,Speciális Szakiskola ,Fejlesztő  Nevelés – Oktatást Végző Iskola és  Egységes Gyógypedagógiai Módszertani Intézmény</a:t>
            </a:r>
          </a:p>
          <a:p>
            <a:pPr algn="just">
              <a:lnSpc>
                <a:spcPct val="150000"/>
              </a:lnSpc>
            </a:pPr>
            <a:endParaRPr lang="hu-HU" sz="1600" b="1" dirty="0" smtClean="0">
              <a:solidFill>
                <a:srgbClr val="000080"/>
              </a:solidFill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hu-HU" sz="1600" b="1" dirty="0" smtClean="0">
                <a:solidFill>
                  <a:srgbClr val="000080"/>
                </a:solidFill>
              </a:rPr>
              <a:t>Tiszaparti Római Katolikus Általános Iskola és Gimnázium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hu-HU" sz="1600" b="1" dirty="0" smtClean="0">
              <a:solidFill>
                <a:srgbClr val="000080"/>
              </a:solidFill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hu-HU" sz="1600" b="1" dirty="0" smtClean="0">
                <a:solidFill>
                  <a:srgbClr val="000080"/>
                </a:solidFill>
              </a:rPr>
              <a:t>Szolnok Megyei Jogú Város és környéke</a:t>
            </a:r>
            <a:endParaRPr lang="hu-HU" sz="1600" b="1" dirty="0">
              <a:solidFill>
                <a:srgbClr val="000080"/>
              </a:solidFill>
            </a:endParaRPr>
          </a:p>
        </p:txBody>
      </p:sp>
      <p:pic>
        <p:nvPicPr>
          <p:cNvPr id="13" name="Picture 3" descr="C:\Users\Béla\Pictures\Program logok\MOL2015 - köszi\kosz-logo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42844" y="142852"/>
            <a:ext cx="1512000" cy="68284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8460432" y="0"/>
            <a:ext cx="683568" cy="5877272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727200" y="500063"/>
            <a:ext cx="7416800" cy="1800225"/>
          </a:xfrm>
        </p:spPr>
        <p:txBody>
          <a:bodyPr>
            <a:noAutofit/>
          </a:bodyPr>
          <a:lstStyle/>
          <a:p>
            <a:r>
              <a:rPr lang="hu-HU" sz="4000" dirty="0" smtClean="0"/>
              <a:t/>
            </a:r>
            <a:br>
              <a:rPr lang="hu-HU" sz="4000" dirty="0" smtClean="0"/>
            </a:br>
            <a:endParaRPr lang="hu-HU" sz="4000" dirty="0">
              <a:solidFill>
                <a:srgbClr val="7030A0"/>
              </a:solidFill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8460432" y="6525344"/>
            <a:ext cx="683568" cy="332656"/>
          </a:xfrm>
          <a:prstGeom prst="rect">
            <a:avLst/>
          </a:prstGeom>
          <a:solidFill>
            <a:srgbClr val="00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pic>
        <p:nvPicPr>
          <p:cNvPr id="14" name="Picture 2" descr="C:\Users\Béla\Pictures\Program logok\MOL2015 - köszi\Iskola Logó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58082" y="285728"/>
            <a:ext cx="1067958" cy="1008000"/>
          </a:xfrm>
          <a:prstGeom prst="rect">
            <a:avLst/>
          </a:prstGeom>
          <a:noFill/>
        </p:spPr>
      </p:pic>
      <p:pic>
        <p:nvPicPr>
          <p:cNvPr id="17" name="Kép 16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388" y="214290"/>
            <a:ext cx="1004628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églalap 17"/>
          <p:cNvSpPr/>
          <p:nvPr/>
        </p:nvSpPr>
        <p:spPr>
          <a:xfrm>
            <a:off x="1928794" y="214290"/>
            <a:ext cx="54292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000" b="1" dirty="0" smtClean="0">
                <a:solidFill>
                  <a:srgbClr val="000080"/>
                </a:solidFill>
              </a:rPr>
              <a:t>KÖSZ! PROGRAM 2015</a:t>
            </a:r>
            <a:br>
              <a:rPr lang="hu-HU" sz="2000" b="1" dirty="0" smtClean="0">
                <a:solidFill>
                  <a:srgbClr val="000080"/>
                </a:solidFill>
              </a:rPr>
            </a:br>
            <a:r>
              <a:rPr lang="hu-HU" sz="2000" b="1" dirty="0" smtClean="0">
                <a:solidFill>
                  <a:srgbClr val="000080"/>
                </a:solidFill>
              </a:rPr>
              <a:t/>
            </a:r>
            <a:br>
              <a:rPr lang="hu-HU" sz="2000" b="1" dirty="0" smtClean="0">
                <a:solidFill>
                  <a:srgbClr val="000080"/>
                </a:solidFill>
              </a:rPr>
            </a:br>
            <a: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,,Helló nyár, helló barátom!" </a:t>
            </a:r>
            <a:b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</a:br>
            <a: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– </a:t>
            </a:r>
            <a:b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</a:br>
            <a: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komplex nyári vakációs program sorozat </a:t>
            </a:r>
            <a:b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</a:br>
            <a:r>
              <a:rPr lang="hu-HU" sz="20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értelmi sérült és vagy autista gyerekekért</a:t>
            </a:r>
            <a:endParaRPr lang="hu-HU" sz="2000" dirty="0">
              <a:solidFill>
                <a:srgbClr val="000080"/>
              </a:solidFill>
            </a:endParaRPr>
          </a:p>
        </p:txBody>
      </p:sp>
      <p:pic>
        <p:nvPicPr>
          <p:cNvPr id="19" name="Picture 1" descr="C:\Users\Béla\Pictures\Program logok\MOL2015 - köszi\osszesitettlog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57818" y="6143644"/>
            <a:ext cx="2605979" cy="534582"/>
          </a:xfrm>
          <a:prstGeom prst="rect">
            <a:avLst/>
          </a:prstGeom>
          <a:noFill/>
        </p:spPr>
      </p:pic>
      <p:sp>
        <p:nvSpPr>
          <p:cNvPr id="20" name="Téglalap 19"/>
          <p:cNvSpPr/>
          <p:nvPr/>
        </p:nvSpPr>
        <p:spPr>
          <a:xfrm>
            <a:off x="1928794" y="4721662"/>
            <a:ext cx="3143272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sz="1400" b="1" i="1" dirty="0" smtClean="0"/>
          </a:p>
          <a:p>
            <a:endParaRPr lang="hu-HU" sz="1400" b="1" i="1" dirty="0" smtClean="0"/>
          </a:p>
          <a:p>
            <a:endParaRPr lang="hu-HU" sz="1400" b="1" i="1" dirty="0" smtClean="0"/>
          </a:p>
          <a:p>
            <a:endParaRPr lang="hu-HU" sz="1400" b="1" i="1" dirty="0" smtClean="0"/>
          </a:p>
          <a:p>
            <a:endParaRPr lang="hu-HU" sz="1400" b="1" i="1" dirty="0" smtClean="0"/>
          </a:p>
          <a:p>
            <a:endParaRPr lang="hu-HU" sz="1400" b="1" i="1" dirty="0" smtClean="0"/>
          </a:p>
          <a:p>
            <a:r>
              <a:rPr lang="hu-HU" sz="1000" b="1" i="1" dirty="0" smtClean="0"/>
              <a:t>                        </a:t>
            </a:r>
          </a:p>
          <a:p>
            <a:endParaRPr lang="hu-HU" sz="1000" b="1" i="1" dirty="0" smtClean="0"/>
          </a:p>
          <a:p>
            <a:endParaRPr lang="hu-HU" sz="1000" b="1" i="1" dirty="0" smtClean="0"/>
          </a:p>
          <a:p>
            <a:endParaRPr lang="hu-HU" sz="1000" b="1" i="1" dirty="0" smtClean="0"/>
          </a:p>
          <a:p>
            <a:r>
              <a:rPr lang="hu-HU" sz="1000" b="1" i="1" dirty="0" smtClean="0">
                <a:solidFill>
                  <a:srgbClr val="000080"/>
                </a:solidFill>
              </a:rPr>
              <a:t>                                         A projekt  támogatója </a:t>
            </a:r>
            <a:endParaRPr lang="hu-HU" sz="1000" dirty="0">
              <a:solidFill>
                <a:srgbClr val="000080"/>
              </a:solidFill>
            </a:endParaRPr>
          </a:p>
        </p:txBody>
      </p:sp>
      <p:sp>
        <p:nvSpPr>
          <p:cNvPr id="22" name="Téglalap 21"/>
          <p:cNvSpPr/>
          <p:nvPr/>
        </p:nvSpPr>
        <p:spPr>
          <a:xfrm>
            <a:off x="214282" y="2214554"/>
            <a:ext cx="8143932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b="1" i="1" dirty="0" smtClean="0">
                <a:solidFill>
                  <a:srgbClr val="000080"/>
                </a:solidFill>
              </a:rPr>
              <a:t>Projekt  megvalósítás elemei</a:t>
            </a: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endParaRPr lang="hu-HU" b="1" i="1" dirty="0" smtClean="0">
              <a:solidFill>
                <a:srgbClr val="000080"/>
              </a:solidFill>
            </a:endParaRPr>
          </a:p>
          <a:p>
            <a:r>
              <a:rPr lang="hu-HU" dirty="0" smtClean="0"/>
              <a:t> </a:t>
            </a:r>
          </a:p>
          <a:p>
            <a:endParaRPr lang="hu-HU" sz="1600" b="1" i="1" dirty="0" smtClean="0">
              <a:solidFill>
                <a:srgbClr val="000080"/>
              </a:solidFill>
            </a:endParaRPr>
          </a:p>
          <a:p>
            <a:endParaRPr lang="hu-HU" sz="1600" b="1" i="1" dirty="0" smtClean="0">
              <a:solidFill>
                <a:srgbClr val="000080"/>
              </a:solidFill>
            </a:endParaRPr>
          </a:p>
          <a:p>
            <a:endParaRPr lang="hu-HU" sz="1600" b="1" i="1" dirty="0" smtClean="0">
              <a:solidFill>
                <a:srgbClr val="000080"/>
              </a:solidFill>
            </a:endParaRPr>
          </a:p>
          <a:p>
            <a:endParaRPr lang="hu-HU" sz="1600" b="1" i="1" dirty="0" smtClean="0">
              <a:solidFill>
                <a:srgbClr val="000080"/>
              </a:solidFill>
            </a:endParaRPr>
          </a:p>
        </p:txBody>
      </p:sp>
      <p:sp>
        <p:nvSpPr>
          <p:cNvPr id="11" name="Téglalap 10"/>
          <p:cNvSpPr/>
          <p:nvPr/>
        </p:nvSpPr>
        <p:spPr>
          <a:xfrm>
            <a:off x="142844" y="2786058"/>
            <a:ext cx="82868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hu-HU" sz="1600" b="1" dirty="0" smtClean="0">
              <a:solidFill>
                <a:srgbClr val="000080"/>
              </a:solidFill>
            </a:endParaRPr>
          </a:p>
          <a:p>
            <a:pPr algn="just">
              <a:lnSpc>
                <a:spcPct val="150000"/>
              </a:lnSpc>
            </a:pPr>
            <a:endParaRPr lang="hu-HU" sz="1600" b="1" dirty="0" smtClean="0">
              <a:solidFill>
                <a:srgbClr val="000080"/>
              </a:solidFill>
            </a:endParaRPr>
          </a:p>
        </p:txBody>
      </p:sp>
      <p:sp>
        <p:nvSpPr>
          <p:cNvPr id="13" name="Téglalap 12"/>
          <p:cNvSpPr/>
          <p:nvPr/>
        </p:nvSpPr>
        <p:spPr>
          <a:xfrm>
            <a:off x="285720" y="2857497"/>
            <a:ext cx="8001056" cy="49675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hu-HU" sz="16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„Helló barátom!" - közösségi szolgálatra felkészítő  érzékenyítő tréning sorozat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Ø"/>
            </a:pPr>
            <a:endParaRPr lang="hu-HU" sz="1600" b="1" dirty="0" smtClean="0">
              <a:solidFill>
                <a:srgbClr val="00008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80000"/>
              </a:lnSpc>
            </a:pPr>
            <a:endParaRPr lang="hu-HU" sz="1600" b="1" dirty="0" smtClean="0">
              <a:solidFill>
                <a:srgbClr val="00008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hu-HU" sz="16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„Tanévzáró suli- buli!” – érzékenyítő tréning sérült  és nem sérült tanulók  közös együttléte során  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Ø"/>
            </a:pPr>
            <a:endParaRPr lang="hu-HU" sz="1600" b="1" dirty="0" smtClean="0">
              <a:solidFill>
                <a:srgbClr val="00008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hu-HU" sz="16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„Helló, barátom, helló nyár!” – nyári vakáció sérült gyerekek számára ép középiskolás segítőkkel</a:t>
            </a:r>
          </a:p>
          <a:p>
            <a:pPr algn="just">
              <a:lnSpc>
                <a:spcPct val="150000"/>
              </a:lnSpc>
            </a:pPr>
            <a:endParaRPr lang="hu-HU" sz="1600" b="1" dirty="0" smtClean="0">
              <a:solidFill>
                <a:srgbClr val="00008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hu-HU" sz="16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„Viszlát Barátom!” -  érzékenyítő tréning nap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hu-HU" sz="1600" b="1" dirty="0" smtClean="0">
              <a:solidFill>
                <a:srgbClr val="00008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hu-HU" sz="1600" b="1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„KÖSZ barátom!” – projekt záró </a:t>
            </a:r>
          </a:p>
          <a:p>
            <a:pPr algn="just">
              <a:lnSpc>
                <a:spcPct val="150000"/>
              </a:lnSpc>
            </a:pPr>
            <a:endParaRPr lang="hu-HU" sz="1600" b="1" dirty="0" smtClean="0">
              <a:solidFill>
                <a:srgbClr val="00008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endParaRPr lang="hu-HU" sz="1600" b="1" dirty="0" smtClean="0">
              <a:solidFill>
                <a:srgbClr val="00008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80000"/>
              </a:lnSpc>
            </a:pPr>
            <a:endParaRPr lang="hu-HU" sz="1600" b="1" dirty="0" smtClean="0">
              <a:solidFill>
                <a:srgbClr val="00008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80000"/>
              </a:lnSpc>
            </a:pPr>
            <a:endParaRPr lang="hu-HU" sz="1600" b="1" dirty="0">
              <a:solidFill>
                <a:srgbClr val="00008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Picture 3" descr="C:\Users\Béla\Pictures\Program logok\MOL2015 - köszi\kosz-logo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42844" y="142852"/>
            <a:ext cx="1512000" cy="68284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imuló">
  <a:themeElements>
    <a:clrScheme name="Esszencia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imuló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imuló">
  <a:themeElements>
    <a:clrScheme name="Esszencia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imuló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Simuló">
  <a:themeElements>
    <a:clrScheme name="Esszencia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imuló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Simuló">
  <a:themeElements>
    <a:clrScheme name="Esszencia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imuló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1368</TotalTime>
  <Words>466</Words>
  <Application>Microsoft Office PowerPoint</Application>
  <PresentationFormat>Diavetítés a képernyőre (4:3 oldalarány)</PresentationFormat>
  <Paragraphs>217</Paragraphs>
  <Slides>7</Slides>
  <Notes>7</Notes>
  <HiddenSlides>0</HiddenSlides>
  <MMClips>0</MMClips>
  <ScaleCrop>false</ScaleCrop>
  <HeadingPairs>
    <vt:vector size="4" baseType="variant">
      <vt:variant>
        <vt:lpstr>Téma</vt:lpstr>
      </vt:variant>
      <vt:variant>
        <vt:i4>4</vt:i4>
      </vt:variant>
      <vt:variant>
        <vt:lpstr>Diacímek</vt:lpstr>
      </vt:variant>
      <vt:variant>
        <vt:i4>7</vt:i4>
      </vt:variant>
    </vt:vector>
  </HeadingPairs>
  <TitlesOfParts>
    <vt:vector size="11" baseType="lpstr">
      <vt:lpstr>Simuló</vt:lpstr>
      <vt:lpstr>1_Simuló</vt:lpstr>
      <vt:lpstr>2_Simuló</vt:lpstr>
      <vt:lpstr>3_Simuló</vt:lpstr>
      <vt:lpstr> </vt:lpstr>
      <vt:lpstr> </vt:lpstr>
      <vt:lpstr> </vt:lpstr>
      <vt:lpstr> </vt:lpstr>
      <vt:lpstr> </vt:lpstr>
      <vt:lpstr> </vt:lpstr>
      <vt:lpstr> </vt:lpstr>
    </vt:vector>
  </TitlesOfParts>
  <Company>OGP WebStudio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Oktatáskutató és Fejlesztő Intézet</dc:title>
  <dc:creator>Gödöny Péter</dc:creator>
  <cp:lastModifiedBy>Barbara</cp:lastModifiedBy>
  <cp:revision>124</cp:revision>
  <dcterms:created xsi:type="dcterms:W3CDTF">2014-03-23T19:00:18Z</dcterms:created>
  <dcterms:modified xsi:type="dcterms:W3CDTF">2016-05-29T20:28:16Z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TC010184379990</vt:lpwstr>
  </property>
</Properties>
</file>